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68" r:id="rId3"/>
    <p:sldId id="275" r:id="rId4"/>
    <p:sldId id="276" r:id="rId5"/>
    <p:sldId id="277" r:id="rId6"/>
    <p:sldId id="278" r:id="rId7"/>
    <p:sldId id="279" r:id="rId8"/>
    <p:sldId id="280" r:id="rId9"/>
    <p:sldId id="281" r:id="rId10"/>
    <p:sldId id="282" r:id="rId11"/>
    <p:sldId id="262" r:id="rId12"/>
    <p:sldId id="263" r:id="rId13"/>
    <p:sldId id="271" r:id="rId14"/>
    <p:sldId id="270" r:id="rId15"/>
    <p:sldId id="272" r:id="rId16"/>
    <p:sldId id="273" r:id="rId17"/>
    <p:sldId id="258" r:id="rId18"/>
    <p:sldId id="259" r:id="rId19"/>
    <p:sldId id="260" r:id="rId20"/>
    <p:sldId id="261" r:id="rId21"/>
    <p:sldId id="274" r:id="rId22"/>
    <p:sldId id="257" r:id="rId23"/>
    <p:sldId id="294" r:id="rId24"/>
    <p:sldId id="295" r:id="rId25"/>
    <p:sldId id="296" r:id="rId26"/>
    <p:sldId id="297" r:id="rId27"/>
    <p:sldId id="285" r:id="rId28"/>
    <p:sldId id="286" r:id="rId29"/>
    <p:sldId id="287" r:id="rId30"/>
    <p:sldId id="284" r:id="rId31"/>
    <p:sldId id="288" r:id="rId32"/>
    <p:sldId id="290" r:id="rId33"/>
    <p:sldId id="289" r:id="rId34"/>
    <p:sldId id="291" r:id="rId35"/>
    <p:sldId id="292" r:id="rId36"/>
    <p:sldId id="293" r:id="rId37"/>
    <p:sldId id="267"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28FF9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42" d="100"/>
          <a:sy n="142" d="100"/>
        </p:scale>
        <p:origin x="-1488"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299D08-F1E6-E84E-AB9E-7981F5A9B53B}" type="datetimeFigureOut">
              <a:rPr lang="en-US" smtClean="0"/>
              <a:pPr/>
              <a:t>6/21/14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D1A000-3CE4-EB45-A446-054090F1567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299D08-F1E6-E84E-AB9E-7981F5A9B53B}" type="datetimeFigureOut">
              <a:rPr lang="en-US" smtClean="0"/>
              <a:pPr/>
              <a:t>6/21/14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D1A000-3CE4-EB45-A446-054090F1567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ipsnews.net/news.asp?idnews=32528" TargetMode="External"/><Relationship Id="rId4" Type="http://schemas.openxmlformats.org/officeDocument/2006/relationships/hyperlink" Target="http://www.mindfully.org/GE/2004/Argentina-GM-Soya17apr04.htm" TargetMode="External"/><Relationship Id="rId1" Type="http://schemas.openxmlformats.org/officeDocument/2006/relationships/slideLayout" Target="../slideLayouts/slideLayout2.xml"/><Relationship Id="rId2" Type="http://schemas.openxmlformats.org/officeDocument/2006/relationships/hyperlink" Target="http://www.mindfully.org/Pesticide/Monsanto-v-AGNYnov96.ht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mindfully.org/Pesticide/Roundup-Drug-Spray-Colombia.htm" TargetMode="External"/><Relationship Id="rId3" Type="http://schemas.openxmlformats.org/officeDocument/2006/relationships/hyperlink" Target="http://www.fao.org/docrep/009/a0209e/a0209e0d.ht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ao.org/docrep/w8141e/w8141e0u.Htm" TargetMode="External"/><Relationship Id="rId3" Type="http://schemas.openxmlformats.org/officeDocument/2006/relationships/hyperlink" Target="http://www.scidev.net/en/news/aerial-spraying-of-herbicide-damages-dna.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onservationmagazine.org/2008/07/common-herbicide-lethal-to-wetland-species/" TargetMode="External"/><Relationship Id="rId3" Type="http://schemas.openxmlformats.org/officeDocument/2006/relationships/hyperlink" Target="http://www.organicconsumers.org/articles/article_4114.cf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channel4.com/programmes/unreported-world/episode-guide/series-2008/episode-14/" TargetMode="External"/><Relationship Id="rId4" Type="http://schemas.openxmlformats.org/officeDocument/2006/relationships/hyperlink" Target="http://www.connectotel.com/gmfood/dm210999.txt" TargetMode="External"/><Relationship Id="rId5" Type="http://schemas.openxmlformats.org/officeDocument/2006/relationships/hyperlink" Target="http://www.actionbioscience.org/biotech/pusztai.html" TargetMode="External"/><Relationship Id="rId6" Type="http://schemas.openxmlformats.org/officeDocument/2006/relationships/hyperlink" Target="http://www.mindfully.org/GE/2005/Relyea-Monsanto-Roundup1apr05.htm" TargetMode="External"/><Relationship Id="rId1" Type="http://schemas.openxmlformats.org/officeDocument/2006/relationships/slideLayout" Target="../slideLayouts/slideLayout2.xml"/><Relationship Id="rId2" Type="http://schemas.openxmlformats.org/officeDocument/2006/relationships/hyperlink" Target="http://pubs.acs.org/doi/abs/10.1021/tx1001749"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english.ruvr.ru/2010/04/16/6524765.html" TargetMode="External"/><Relationship Id="rId4" Type="http://schemas.openxmlformats.org/officeDocument/2006/relationships/hyperlink" Target="http://www.cdpr.ca.gov/docs/emon/pubs/fatememo/glyphos.pdf" TargetMode="External"/><Relationship Id="rId1" Type="http://schemas.openxmlformats.org/officeDocument/2006/relationships/slideLayout" Target="../slideLayouts/slideLayout2.xml"/><Relationship Id="rId2" Type="http://schemas.openxmlformats.org/officeDocument/2006/relationships/hyperlink" Target="http://bit.ly/cg2Ag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98873"/>
            <a:ext cx="7772400" cy="2401577"/>
          </a:xfrm>
        </p:spPr>
        <p:txBody>
          <a:bodyPr>
            <a:normAutofit/>
          </a:bodyPr>
          <a:lstStyle/>
          <a:p>
            <a:r>
              <a:rPr lang="en-US" sz="6000" dirty="0" smtClean="0">
                <a:solidFill>
                  <a:schemeClr val="tx2">
                    <a:lumMod val="75000"/>
                  </a:schemeClr>
                </a:solidFill>
              </a:rPr>
              <a:t> </a:t>
            </a:r>
            <a:r>
              <a:rPr lang="en-US" sz="6000" dirty="0" smtClean="0">
                <a:solidFill>
                  <a:schemeClr val="tx2">
                    <a:lumMod val="75000"/>
                  </a:schemeClr>
                </a:solidFill>
                <a:latin typeface="Comic Sans MS"/>
                <a:cs typeface="Comic Sans MS"/>
              </a:rPr>
              <a:t>For our HEALTH…</a:t>
            </a:r>
            <a:endParaRPr lang="en-US" sz="6000" dirty="0">
              <a:solidFill>
                <a:schemeClr val="tx2">
                  <a:lumMod val="75000"/>
                </a:schemeClr>
              </a:solidFill>
              <a:latin typeface="Comic Sans MS"/>
              <a:cs typeface="Comic Sans MS"/>
            </a:endParaRPr>
          </a:p>
        </p:txBody>
      </p:sp>
      <p:sp>
        <p:nvSpPr>
          <p:cNvPr id="3" name="Subtitle 2"/>
          <p:cNvSpPr>
            <a:spLocks noGrp="1"/>
          </p:cNvSpPr>
          <p:nvPr>
            <p:ph type="subTitle" idx="1"/>
          </p:nvPr>
        </p:nvSpPr>
        <p:spPr>
          <a:xfrm>
            <a:off x="1518634" y="3886200"/>
            <a:ext cx="6400800" cy="1752600"/>
          </a:xfrm>
        </p:spPr>
        <p:txBody>
          <a:bodyPr>
            <a:normAutofit/>
          </a:bodyPr>
          <a:lstStyle/>
          <a:p>
            <a:r>
              <a:rPr lang="en-US" dirty="0" smtClean="0">
                <a:solidFill>
                  <a:schemeClr val="tx2"/>
                </a:solidFill>
                <a:latin typeface="Comic Sans MS"/>
                <a:cs typeface="Comic Sans MS"/>
              </a:rPr>
              <a:t>Presentation for Ventura County </a:t>
            </a:r>
          </a:p>
          <a:p>
            <a:r>
              <a:rPr lang="en-US" dirty="0" smtClean="0">
                <a:solidFill>
                  <a:schemeClr val="tx2"/>
                </a:solidFill>
                <a:latin typeface="Comic Sans MS"/>
                <a:cs typeface="Comic Sans MS"/>
              </a:rPr>
              <a:t>Board of Supervisors Meeting</a:t>
            </a:r>
          </a:p>
          <a:p>
            <a:r>
              <a:rPr lang="en-US" dirty="0" smtClean="0">
                <a:solidFill>
                  <a:schemeClr val="tx2"/>
                </a:solidFill>
                <a:latin typeface="Comic Sans MS"/>
                <a:cs typeface="Comic Sans MS"/>
              </a:rPr>
              <a:t>June 24, 2014</a:t>
            </a:r>
            <a:endParaRPr lang="en-US" dirty="0">
              <a:solidFill>
                <a:schemeClr val="tx2"/>
              </a:solidFill>
              <a:latin typeface="Comic Sans MS"/>
              <a:cs typeface="Comic Sans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75308" y="274638"/>
            <a:ext cx="8411492" cy="724074"/>
          </a:xfrm>
        </p:spPr>
        <p:txBody>
          <a:bodyPr>
            <a:normAutofit fontScale="90000"/>
          </a:bodyPr>
          <a:lstStyle/>
          <a:p>
            <a:r>
              <a:rPr lang="en-US" sz="4000" dirty="0" smtClean="0">
                <a:latin typeface="Comic Sans MS"/>
                <a:cs typeface="Comic Sans MS"/>
              </a:rPr>
              <a:t/>
            </a:r>
            <a:br>
              <a:rPr lang="en-US" sz="4000" dirty="0" smtClean="0">
                <a:latin typeface="Comic Sans MS"/>
                <a:cs typeface="Comic Sans MS"/>
              </a:rPr>
            </a:br>
            <a:r>
              <a:rPr lang="en-US" sz="4000" dirty="0" smtClean="0">
                <a:latin typeface="Comic Sans MS"/>
                <a:cs typeface="Comic Sans MS"/>
              </a:rPr>
              <a:t>Long List of Studies linking glyphosate</a:t>
            </a:r>
            <a:r>
              <a:rPr lang="en-US" dirty="0" smtClean="0">
                <a:latin typeface="Comic Sans MS"/>
                <a:cs typeface="Comic Sans MS"/>
              </a:rPr>
              <a:t/>
            </a:r>
            <a:br>
              <a:rPr lang="en-US" dirty="0" smtClean="0">
                <a:latin typeface="Comic Sans MS"/>
                <a:cs typeface="Comic Sans MS"/>
              </a:rPr>
            </a:br>
            <a:endParaRPr lang="en-US" dirty="0">
              <a:latin typeface="Comic Sans MS"/>
              <a:cs typeface="Comic Sans MS"/>
            </a:endParaRPr>
          </a:p>
        </p:txBody>
      </p:sp>
      <p:sp>
        <p:nvSpPr>
          <p:cNvPr id="3" name="Content Placeholder 2"/>
          <p:cNvSpPr>
            <a:spLocks noGrp="1"/>
          </p:cNvSpPr>
          <p:nvPr>
            <p:ph idx="1"/>
          </p:nvPr>
        </p:nvSpPr>
        <p:spPr>
          <a:xfrm>
            <a:off x="457200" y="998712"/>
            <a:ext cx="8229600" cy="5127451"/>
          </a:xfrm>
        </p:spPr>
        <p:txBody>
          <a:bodyPr>
            <a:normAutofit fontScale="92500"/>
          </a:bodyPr>
          <a:lstStyle/>
          <a:p>
            <a:r>
              <a:rPr lang="en-US" dirty="0" smtClean="0">
                <a:latin typeface="Comic Sans MS"/>
                <a:cs typeface="Comic Sans MS"/>
              </a:rPr>
              <a:t>To CANCER</a:t>
            </a:r>
          </a:p>
          <a:p>
            <a:r>
              <a:rPr lang="en-US" dirty="0" smtClean="0">
                <a:latin typeface="Comic Sans MS"/>
                <a:cs typeface="Comic Sans MS"/>
              </a:rPr>
              <a:t>To Autism</a:t>
            </a:r>
          </a:p>
          <a:p>
            <a:r>
              <a:rPr lang="en-US" dirty="0" smtClean="0">
                <a:latin typeface="Comic Sans MS"/>
                <a:cs typeface="Comic Sans MS"/>
              </a:rPr>
              <a:t>To Crohn’s Disease</a:t>
            </a:r>
          </a:p>
          <a:p>
            <a:r>
              <a:rPr lang="en-US" dirty="0" smtClean="0">
                <a:latin typeface="Comic Sans MS"/>
                <a:cs typeface="Comic Sans MS"/>
              </a:rPr>
              <a:t>To Colitis</a:t>
            </a:r>
          </a:p>
          <a:p>
            <a:r>
              <a:rPr lang="en-US" dirty="0" smtClean="0">
                <a:latin typeface="Comic Sans MS"/>
                <a:cs typeface="Comic Sans MS"/>
              </a:rPr>
              <a:t>To Allergies</a:t>
            </a:r>
          </a:p>
          <a:p>
            <a:r>
              <a:rPr lang="en-US" dirty="0" smtClean="0">
                <a:latin typeface="Comic Sans MS"/>
                <a:cs typeface="Comic Sans MS"/>
              </a:rPr>
              <a:t>To Alzheimer's</a:t>
            </a:r>
          </a:p>
          <a:p>
            <a:r>
              <a:rPr lang="en-US" dirty="0" smtClean="0">
                <a:latin typeface="Comic Sans MS"/>
                <a:cs typeface="Comic Sans MS"/>
              </a:rPr>
              <a:t>To Auto Immune Disease</a:t>
            </a:r>
          </a:p>
          <a:p>
            <a:r>
              <a:rPr lang="en-US" dirty="0" smtClean="0">
                <a:latin typeface="Comic Sans MS"/>
                <a:cs typeface="Comic Sans MS"/>
              </a:rPr>
              <a:t>To Asthma</a:t>
            </a:r>
          </a:p>
          <a:p>
            <a:r>
              <a:rPr lang="en-US" dirty="0" smtClean="0">
                <a:latin typeface="Comic Sans MS"/>
                <a:cs typeface="Comic Sans MS"/>
              </a:rPr>
              <a:t>To Birth Defects, Infertility, &amp; Sterility</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5447"/>
            <a:ext cx="8229600" cy="896935"/>
          </a:xfrm>
        </p:spPr>
        <p:txBody>
          <a:bodyPr>
            <a:normAutofit fontScale="90000"/>
          </a:bodyPr>
          <a:lstStyle/>
          <a:p>
            <a:pPr algn="l"/>
            <a:r>
              <a:rPr lang="en-US" sz="1556" b="1" dirty="0" smtClean="0"/>
              <a:t/>
            </a:r>
            <a:br>
              <a:rPr lang="en-US" sz="1556" b="1" dirty="0" smtClean="0"/>
            </a:br>
            <a:r>
              <a:rPr lang="en-US" sz="1556" b="1" dirty="0" smtClean="0"/>
              <a:t/>
            </a:r>
            <a:br>
              <a:rPr lang="en-US" sz="1556" b="1" dirty="0" smtClean="0"/>
            </a:br>
            <a:r>
              <a:rPr lang="en-US" sz="1556" b="1" dirty="0" smtClean="0"/>
              <a:t/>
            </a:r>
            <a:br>
              <a:rPr lang="en-US" sz="1556" b="1" dirty="0" smtClean="0"/>
            </a:br>
            <a:r>
              <a:rPr lang="en-US" sz="2222" b="1" dirty="0" smtClean="0"/>
              <a:t>         </a:t>
            </a:r>
            <a:br>
              <a:rPr lang="en-US" sz="2222" b="1" dirty="0" smtClean="0"/>
            </a:br>
            <a:r>
              <a:rPr lang="en-US" sz="2222" b="1" dirty="0" smtClean="0"/>
              <a:t/>
            </a:r>
            <a:br>
              <a:rPr lang="en-US" sz="2222" b="1" dirty="0" smtClean="0"/>
            </a:br>
            <a:r>
              <a:rPr lang="en-US" sz="2222" b="1" dirty="0" smtClean="0"/>
              <a:t>          List of References on the Health Effects of Glyphosate (Roundup) </a:t>
            </a:r>
            <a:r>
              <a:rPr lang="en-US" sz="1556" b="1" dirty="0" smtClean="0"/>
              <a:t/>
            </a:r>
            <a:br>
              <a:rPr lang="en-US" sz="1556" b="1" dirty="0" smtClean="0"/>
            </a:br>
            <a:r>
              <a:rPr lang="en-US" sz="1556" b="1" dirty="0" smtClean="0"/>
              <a:t/>
            </a:r>
            <a:br>
              <a:rPr lang="en-US" sz="1556" b="1" dirty="0" smtClean="0"/>
            </a:br>
            <a:r>
              <a:rPr lang="en-US" b="1" u="sng" dirty="0" smtClean="0">
                <a:hlinkClick r:id="rId2"/>
              </a:rPr>
              <a:t> </a:t>
            </a:r>
            <a:endParaRPr lang="en-US" dirty="0"/>
          </a:p>
        </p:txBody>
      </p:sp>
      <p:sp>
        <p:nvSpPr>
          <p:cNvPr id="3" name="Content Placeholder 2"/>
          <p:cNvSpPr>
            <a:spLocks noGrp="1"/>
          </p:cNvSpPr>
          <p:nvPr>
            <p:ph idx="1"/>
          </p:nvPr>
        </p:nvSpPr>
        <p:spPr>
          <a:xfrm>
            <a:off x="457200" y="879174"/>
            <a:ext cx="8229600" cy="5246989"/>
          </a:xfrm>
        </p:spPr>
        <p:txBody>
          <a:bodyPr>
            <a:normAutofit fontScale="47500" lnSpcReduction="20000"/>
          </a:bodyPr>
          <a:lstStyle/>
          <a:p>
            <a:pPr>
              <a:buNone/>
            </a:pPr>
            <a:r>
              <a:rPr lang="en-US" sz="2947" dirty="0" smtClean="0"/>
              <a:t>        Bellé, R., Le Bouffant, R., Morales, J., Cosson, B., Cormier, P., Mulner-Lorillon, O. 2007. Sea urchin embryo, DNA-damaged cell cycle checkpoint and the mechanisms initiating cancer development. J. Soc. Biol. 201, 317–327. </a:t>
            </a:r>
          </a:p>
          <a:p>
            <a:pPr>
              <a:buNone/>
            </a:pPr>
            <a:r>
              <a:rPr lang="en-US" sz="2947" dirty="0" smtClean="0"/>
              <a:t>        Belmonte, R.V. 2006. Victims of glyphosate. IPS News, March 16. </a:t>
            </a:r>
            <a:r>
              <a:rPr lang="en-US" sz="2947" dirty="0" smtClean="0">
                <a:hlinkClick r:id="rId3"/>
              </a:rPr>
              <a:t>http://ipsnews.net/news.asp?idnews=32528</a:t>
            </a:r>
            <a:r>
              <a:rPr lang="en-US" sz="2947" dirty="0" smtClean="0"/>
              <a:t>  </a:t>
            </a:r>
          </a:p>
          <a:p>
            <a:pPr>
              <a:buNone/>
            </a:pPr>
            <a:r>
              <a:rPr lang="en-US" sz="2947" dirty="0" smtClean="0"/>
              <a:t>        Benachour, N., Séralini, G-E. 2009. Glyphosate formulations induce apoptosis and necrosis in human umbilical, embryonic, and placental cells. Chem. Res. Toxicol. 22, 97–105. </a:t>
            </a:r>
          </a:p>
          <a:p>
            <a:pPr>
              <a:buNone/>
            </a:pPr>
            <a:r>
              <a:rPr lang="en-US" sz="2947" dirty="0" smtClean="0"/>
              <a:t>        Benachour, N., Séralini, G-E. 2009. Glyphosate formulations induce apoptosis and necrosis in human umbilical, embryonic, and placental cells. Chem. Res. Toxicol. 22, 97–105. </a:t>
            </a:r>
          </a:p>
          <a:p>
            <a:pPr>
              <a:buNone/>
            </a:pPr>
            <a:r>
              <a:rPr lang="en-US" sz="2947" dirty="0" smtClean="0"/>
              <a:t>        Benachour, N., Sipahutar, H., Moslemi, S., Gasnier, C., Travert, C., Séralini, G-E. 2007. Time- and dose-dependent effects of roundup on human embryonic and placental cells. Archives of Environmental Contamination and Toxicology 53, 126–33. </a:t>
            </a:r>
          </a:p>
          <a:p>
            <a:pPr>
              <a:buNone/>
            </a:pPr>
            <a:r>
              <a:rPr lang="en-US" sz="2947" dirty="0" smtClean="0"/>
              <a:t>        Benbrook, C.M. 2009. Impacts of genetically engineered crops on pesticide use in the United States: The first thirteen years. The Organic Center, November. http://www.organic-center.org/reportfiles/13Years20091126_FullReport.pdf </a:t>
            </a:r>
          </a:p>
          <a:p>
            <a:pPr>
              <a:buNone/>
            </a:pPr>
            <a:r>
              <a:rPr lang="en-US" sz="2947" dirty="0" smtClean="0"/>
              <a:t>        Benitez-Leite, S., Macchi, M.A., Acosta, M. 2009. Malformaciones congénitas asociadas a agrotóxicos. Arch. Pediatr. Drug 80, 237–247.  </a:t>
            </a:r>
            <a:r>
              <a:rPr lang="en-US" sz="2947" dirty="0" smtClean="0">
                <a:hlinkClick r:id="rId4"/>
              </a:rPr>
              <a:t>Branford, S. 2004. Argentina’s Bitter Harvest. New Scientist, April 17, 40-43.</a:t>
            </a:r>
            <a:r>
              <a:rPr lang="en-US" sz="2947" dirty="0" smtClean="0"/>
              <a:t> </a:t>
            </a:r>
            <a:r>
              <a:rPr lang="en-US" dirty="0" smtClean="0"/>
              <a:t> Brasil, F.B., Soares, L.L., Faria, T.S., Boaventura, G.T., Sampaio, F.J., Ramos, C.F. 2009. The impact of dietary organic and transgenic soy on the reproductive system of female adult rat. Anat Rec (Hoboken) 292, 587–94.</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2908"/>
            <a:ext cx="8229600" cy="5673255"/>
          </a:xfrm>
        </p:spPr>
        <p:txBody>
          <a:bodyPr>
            <a:normAutofit fontScale="25000" lnSpcReduction="20000"/>
          </a:bodyPr>
          <a:lstStyle/>
          <a:p>
            <a:pPr>
              <a:buNone/>
            </a:pPr>
            <a:r>
              <a:rPr lang="en-US" sz="5600" dirty="0" smtClean="0"/>
              <a:t> Carrasco, A. 2010. Interview with journalist Dario Aranda, August.  Cessna, A.J., Cain, N.P. 1992. Residues of glyphosate and its metabolite AMPA in strawberry fruit following spot and wiper applications. Can. J. Plant Sci. 72, 1359-1365. </a:t>
            </a:r>
          </a:p>
          <a:p>
            <a:pPr>
              <a:buNone/>
            </a:pPr>
            <a:r>
              <a:rPr lang="en-US" sz="5600" dirty="0" smtClean="0"/>
              <a:t>         Colombian court suspends aerial spraying of Roundup on drug crops. Reuters, July 27, 2001. </a:t>
            </a:r>
            <a:r>
              <a:rPr lang="en-US" sz="5600" dirty="0" smtClean="0">
                <a:hlinkClick r:id="rId2"/>
              </a:rPr>
              <a:t>http://www.mindfully.org/Pesticide/Roundup-Drug-Spray-Colombia.htm</a:t>
            </a:r>
            <a:r>
              <a:rPr lang="en-US" sz="5600" dirty="0" smtClean="0"/>
              <a:t>  </a:t>
            </a:r>
          </a:p>
          <a:p>
            <a:pPr>
              <a:buNone/>
            </a:pPr>
            <a:r>
              <a:rPr lang="en-US" sz="5600" dirty="0" smtClean="0"/>
              <a:t>        Dallegrave, E., Mantese, F.D., Coelho, R.S., Pereira, J.D., Dalsenter, P.R., Langeloh, A. 1993. The teratogenic potential of the herbicide glyphosate- Roundup in Wistar rats. Toxicol. Lett. 142, 45-52. </a:t>
            </a:r>
          </a:p>
          <a:p>
            <a:pPr>
              <a:buNone/>
            </a:pPr>
            <a:r>
              <a:rPr lang="en-US" sz="5600" dirty="0" smtClean="0"/>
              <a:t>         De Roos, A.J., Blair, A., Rusiecki, J.A., Hoppin, J.A., Svec, M., Dosemeci, M., Sandler, D.P., Alavanja, M.C. 2005. Cancer incidence among glyphosate-exposed pesticide applicators in the Agricultural Health Study. Environ Health Perspect. 113, 49–54. </a:t>
            </a:r>
          </a:p>
          <a:p>
            <a:pPr>
              <a:buNone/>
            </a:pPr>
            <a:r>
              <a:rPr lang="en-US" sz="5600" dirty="0" smtClean="0"/>
              <a:t>         Eriksson, M., Hardell, L., Carlberg, M., Akerman, M. 2008. Pesticide exposure as risk factor for non-Hodgkin lymphoma including histopathological subgroup analysis. International Journal of Cancer 123,1657–1663. </a:t>
            </a:r>
          </a:p>
          <a:p>
            <a:pPr>
              <a:buNone/>
            </a:pPr>
            <a:r>
              <a:rPr lang="en-US" sz="5600" dirty="0" smtClean="0"/>
              <a:t>         FAO. 2005. Pesticide residues in food - 2005. Evaluations, Part I: Residues (S. 477). </a:t>
            </a:r>
            <a:r>
              <a:rPr lang="en-US" sz="5600" dirty="0" smtClean="0">
                <a:hlinkClick r:id="rId3"/>
              </a:rPr>
              <a:t>http://www.fao.org/docrep/009/a0209e/a0209e0d.htm</a:t>
            </a:r>
            <a:r>
              <a:rPr lang="en-US" sz="5600" dirty="0" smtClean="0"/>
              <a:t>  </a:t>
            </a:r>
          </a:p>
          <a:p>
            <a:pPr>
              <a:buNone/>
            </a:pPr>
            <a:r>
              <a:rPr lang="en-US" sz="5600" dirty="0" smtClean="0"/>
              <a:t>         FAO. 2005. Pesticide residues in food – 2005. Report of the Joint Meeting of the FAO Panel of Experts on Pesticide Residues in Food and the Environment and the WHO Core Assessment Group on Pesticide Residues, Geneva, Switzerland, 20–29 September.  FAO Plant Production and Protection Paper 183, 7. </a:t>
            </a:r>
          </a:p>
          <a:p>
            <a:pPr>
              <a:buNone/>
            </a:pPr>
            <a:r>
              <a:rPr lang="en-US" sz="5600" dirty="0" smtClean="0"/>
              <a:t>         FAO. 2005. Pesticide residues in food – 2005. Report of the Joint Meeting of the FAO Panel of Experts on Pesticide Residues in Food and the Environment and the WHO Core Assessment Group on Pesticide Residues, Geneva, Switzerland, 20–29 September. FAO Plant Production and Protection Paper 183, 7. </a:t>
            </a:r>
          </a:p>
          <a:p>
            <a:pPr>
              <a:buNone/>
            </a:pPr>
            <a:r>
              <a:rPr lang="en-US" dirty="0" smtClean="0"/>
              <a:t>  </a:t>
            </a:r>
          </a:p>
          <a:p>
            <a:pPr>
              <a:buNone/>
            </a:pPr>
            <a:endParaRPr lang="en-US" dirty="0" smtClean="0"/>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4102"/>
            <a:ext cx="8229600" cy="6047651"/>
          </a:xfrm>
        </p:spPr>
        <p:txBody>
          <a:bodyPr>
            <a:noAutofit/>
          </a:bodyPr>
          <a:lstStyle/>
          <a:p>
            <a:pPr>
              <a:buNone/>
            </a:pPr>
            <a:r>
              <a:rPr lang="en-US" sz="1400" dirty="0" smtClean="0"/>
              <a:t>         FAO. Pesticide residues in food – 1997: Report. Report of the Joint Meeting of the FAO Panel of Experts on Pesticide Residues in Food and the Environment and the WHO Core Assessment Group on Pesticide Residues. Lyons, France, 22 September – 1 October 1997. </a:t>
            </a:r>
            <a:r>
              <a:rPr lang="en-US" sz="1400" dirty="0" smtClean="0">
                <a:hlinkClick r:id="rId2"/>
              </a:rPr>
              <a:t>http://www.fao.org/docrep/w8141e/w8141e0u.Htm</a:t>
            </a:r>
            <a:r>
              <a:rPr lang="en-US" sz="1400" dirty="0" smtClean="0"/>
              <a:t> </a:t>
            </a:r>
          </a:p>
          <a:p>
            <a:pPr>
              <a:buNone/>
            </a:pPr>
            <a:r>
              <a:rPr lang="en-US" sz="1400" dirty="0" smtClean="0"/>
              <a:t>        </a:t>
            </a:r>
          </a:p>
          <a:p>
            <a:pPr>
              <a:buNone/>
            </a:pPr>
            <a:r>
              <a:rPr lang="en-US" sz="1400" u="sng" dirty="0" smtClean="0">
                <a:ln>
                  <a:solidFill>
                    <a:schemeClr val="bg1"/>
                  </a:solidFill>
                </a:ln>
                <a:hlinkClick r:id="rId3"/>
              </a:rPr>
              <a:t>       </a:t>
            </a:r>
            <a:r>
              <a:rPr lang="en-US" sz="1400" u="sng" dirty="0" smtClean="0">
                <a:ln>
                  <a:solidFill>
                    <a:schemeClr val="bg1"/>
                  </a:solidFill>
                </a:ln>
                <a:solidFill>
                  <a:schemeClr val="bg1"/>
                </a:solidFill>
                <a:hlinkClick r:id="rId3"/>
              </a:rPr>
              <a:t> </a:t>
            </a:r>
            <a:r>
              <a:rPr lang="en-US" sz="1400" dirty="0" smtClean="0">
                <a:hlinkClick r:id="rId3"/>
              </a:rPr>
              <a:t>Fog, L. 2007. Aerial spraying of herbicide “damages DNA”. SciDev.net, May 17, 2007. http://www.scidev.net/en/news/aerial-spraying-of-herbicide-damages-dna.html</a:t>
            </a:r>
            <a:r>
              <a:rPr lang="en-US" sz="1400" dirty="0" smtClean="0"/>
              <a:t> </a:t>
            </a:r>
          </a:p>
          <a:p>
            <a:pPr>
              <a:buNone/>
            </a:pPr>
            <a:r>
              <a:rPr lang="en-US" sz="1400" dirty="0" smtClean="0"/>
              <a:t>        Gasnier, C., Dumont, C., Benachour, N., Clair, E., Chagnon, M.C., Séralini, G-E. 2009. Glyphosate-based herbicides are toxic and endocrine disruptors in human cell lines. Toxicology 262, 184–191. </a:t>
            </a:r>
          </a:p>
          <a:p>
            <a:pPr>
              <a:buNone/>
            </a:pPr>
            <a:r>
              <a:rPr lang="en-US" sz="1400" dirty="0" smtClean="0"/>
              <a:t>        George, J., Prasad, S., Mahmood, Z., Shukla, Y. 2010. Studies on glyphosateinduced carcinogenicity in mouse skin. A proteomic approach. J. of Proteomics 73, 951–964. </a:t>
            </a:r>
          </a:p>
          <a:p>
            <a:pPr>
              <a:buNone/>
            </a:pPr>
            <a:r>
              <a:rPr lang="en-US" sz="1400" dirty="0" smtClean="0"/>
              <a:t>        </a:t>
            </a:r>
            <a:r>
              <a:rPr lang="en-US" sz="1400" dirty="0" err="1" smtClean="0"/>
              <a:t>Haefs</a:t>
            </a:r>
            <a:r>
              <a:rPr lang="en-US" sz="1400" dirty="0" smtClean="0"/>
              <a:t>, R., Schmitz-Eiberger, M., Mainx, H.G., Mittelstaedt, W., Noga, G. 2002. Studies on a new group of biodegradable surfactants for glyphosate. Pest Manag. Sci. 58, 825–833. </a:t>
            </a:r>
          </a:p>
          <a:p>
            <a:pPr>
              <a:buNone/>
            </a:pPr>
            <a:r>
              <a:rPr lang="en-US" sz="1400" dirty="0" smtClean="0"/>
              <a:t>        Hardell, L., Eriksson, M. A. 1999. Case-control study of non-Hodgkin lymphoma and exposure to pesticides. Cancer 85, 1353–60. </a:t>
            </a:r>
          </a:p>
          <a:p>
            <a:pPr>
              <a:buNone/>
            </a:pPr>
            <a:r>
              <a:rPr lang="en-US" sz="1400" dirty="0" smtClean="0"/>
              <a:t>        Hardell, L., Eriksson, M., Nordstrom, M. 2002. Exposure to pesticides as risk factor for non-Hodgkin’s lymphoma and hairy cell leukemia: Pooled analysis of two Swedish case-control studies. Leuk Lymphoma 43, 1043-9. </a:t>
            </a:r>
          </a:p>
          <a:p>
            <a:pPr>
              <a:buNone/>
            </a:pPr>
            <a:r>
              <a:rPr lang="en-US" sz="1400" dirty="0" smtClean="0"/>
              <a:t>        Hietanen, E., Linnainmaa, K., Vainio, H. 1983. Effects of phenoxy herbicides and glyphosate on the hepatic and intestinal biotransformation activities in the rat. Acta Pharma et Toxicol 53, 103–112. </a:t>
            </a:r>
          </a:p>
          <a:p>
            <a:pPr>
              <a:buNone/>
            </a:pPr>
            <a:r>
              <a:rPr lang="en-US" sz="1400" dirty="0" smtClean="0"/>
              <a:t>  </a:t>
            </a:r>
          </a:p>
          <a:p>
            <a:pPr>
              <a:buNone/>
            </a:pPr>
            <a:r>
              <a:rPr lang="en-US" sz="1400" dirty="0" smtClean="0"/>
              <a:t> </a:t>
            </a:r>
            <a:endParaRPr lang="en-US" sz="1400" b="1" u="sng" dirty="0" smtClean="0">
              <a:hlinkClick r:id="rId3"/>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2870"/>
            <a:ext cx="8229600" cy="5763293"/>
          </a:xfrm>
        </p:spPr>
        <p:txBody>
          <a:bodyPr>
            <a:normAutofit fontScale="92500" lnSpcReduction="20000"/>
          </a:bodyPr>
          <a:lstStyle/>
          <a:p>
            <a:pPr>
              <a:buNone/>
            </a:pPr>
            <a:r>
              <a:rPr lang="en-US" sz="1400" dirty="0" smtClean="0"/>
              <a:t>        </a:t>
            </a:r>
            <a:r>
              <a:rPr lang="en-US" sz="1514" dirty="0" smtClean="0"/>
              <a:t>Kelly, D.W., Poulin, P., Tompkins, D.M., Townsend, C.R. 2010. Synergistic effects of glyphosate formulation and parasite infection on fish malformations and survival. J. Appl. Ecology 47, 498–504. </a:t>
            </a:r>
            <a:br>
              <a:rPr lang="en-US" sz="1514" dirty="0" smtClean="0"/>
            </a:br>
            <a:r>
              <a:rPr lang="en-US" sz="1514" dirty="0" smtClean="0"/>
              <a:t>Malatesta, M., Biggiogera, M., Manuali, E., Rocchi. M.B., Baldelli, B., Gazzanelli, G. 2003. Fine structural analysis of pancreatic acinar cell nuclei from mice fed on GM soybean. Eur J Histochem. 47, 385–8.</a:t>
            </a:r>
          </a:p>
          <a:p>
            <a:pPr>
              <a:buNone/>
            </a:pPr>
            <a:endParaRPr lang="en-US" sz="1514" dirty="0" smtClean="0"/>
          </a:p>
          <a:p>
            <a:pPr>
              <a:buNone/>
            </a:pPr>
            <a:r>
              <a:rPr lang="en-US" sz="1514" dirty="0" smtClean="0"/>
              <a:t>         Malatesta, M., Boraldi, F., Annovi, G., Baldelli, B., Battistelli, S., Biggiogera, M., Quaglino, D. 2008. A long-term study on female mice fed on a genetically modified soybean: effects on liver ageing. Histochem Cell Biol. 130, 967–77. </a:t>
            </a:r>
          </a:p>
          <a:p>
            <a:pPr>
              <a:buNone/>
            </a:pPr>
            <a:r>
              <a:rPr lang="en-US" sz="1514" dirty="0" smtClean="0"/>
              <a:t>         Malatesta, M., Caporaloni, C., Gavaudan, S., Rocchi, M.B., Serafini, S., Tiberi, C., Gazzanelli, G. 2002. Ultrastructural morphometrical and immunocytochemical analyses of hepatocyte nuclei from mice fed on genetically modified soybean. Cell Struct Funct. 27, 173–180. </a:t>
            </a:r>
          </a:p>
          <a:p>
            <a:pPr>
              <a:buNone/>
            </a:pPr>
            <a:r>
              <a:rPr lang="en-US" sz="1514" dirty="0" smtClean="0"/>
              <a:t>        Malatesta, M., Perdoni, F., Santin, G., Battistelli, S., Muller, S., Biggiogerra, M. 2008. Hepatoma tissue culture (HTC) cells as a model for investigating the effects of low concentrations of herbicide on cell structure and function. Toxicol. in Vitro 22, 1853–1860. </a:t>
            </a:r>
          </a:p>
          <a:p>
            <a:pPr>
              <a:buNone/>
            </a:pPr>
            <a:r>
              <a:rPr lang="en-US" sz="1514" dirty="0" smtClean="0"/>
              <a:t>        Mañas, F., Peralta, L., Raviolo, J., Garci, O.H., Weyers, A., Ugnia, L., Gonzalez, C.M., Larripa, I., Gorla, N. 2009. Genotoxicity of AMPA, the environmental metabolite of glyphosate, assessed by the Comet assay and cytogenetic tests. Ecotoxicology and Environmental Safety 72, 834–837. </a:t>
            </a:r>
          </a:p>
          <a:p>
            <a:pPr>
              <a:buNone/>
            </a:pPr>
            <a:r>
              <a:rPr lang="en-US" sz="1514" dirty="0" smtClean="0"/>
              <a:t>        Mañas, F., Peralta, L., Raviolo, J., Garcia Ovando, H., Weyers, A., Ugnia, L., Gonzalez Cid, M., Larripa, I., Gorla, N. 2009. Genotoxicity of AMPA, the environmental metabolite of glyphosate, assessed by the Comet assay and cytogenetic tests. Ecotoxicology and Environmental Safety 72, 834–837. </a:t>
            </a:r>
          </a:p>
          <a:p>
            <a:pPr>
              <a:buNone/>
            </a:pPr>
            <a:r>
              <a:rPr lang="en-US" sz="1514" dirty="0" smtClean="0"/>
              <a:t>        Mañas, F., Peralta, L., Raviolo, J., Garcia Ovando, H., Weyers, A., Ugnia, L., Gonzalez Cid, M., Larripa, I., Gorla, N. 2009. Genotoxicity of AMPA, the environmental metabolite of glyphosate, assessed by the Comet assay and cytogenetic tests. Ecotoxicology and Environmental Safety 72, 834–837.</a:t>
            </a:r>
            <a:r>
              <a:rPr lang="en-US" sz="1400" dirty="0" smtClean="0"/>
              <a:t>  </a:t>
            </a:r>
          </a:p>
          <a:p>
            <a:pPr>
              <a:buNone/>
            </a:pP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2234"/>
            <a:ext cx="8229600" cy="6108318"/>
          </a:xfrm>
        </p:spPr>
        <p:txBody>
          <a:bodyPr>
            <a:noAutofit/>
          </a:bodyPr>
          <a:lstStyle/>
          <a:p>
            <a:pPr>
              <a:buNone/>
            </a:pPr>
            <a:r>
              <a:rPr lang="en-US" sz="1400" dirty="0" smtClean="0"/>
              <a:t>         Mañas, F., Peralta, L., Raviolo, J., Garcia, O.H., Weyers, A., Ugnia, L., Gonzalez, C.M., Larripa, I., Gorla, N. 2009. Genotoxicity of glyphosate assessed by the Comet assay and cytogenic tests. Environ. Toxicol. Pharmacol. 28, 37–41. </a:t>
            </a:r>
          </a:p>
          <a:p>
            <a:pPr>
              <a:buNone/>
            </a:pPr>
            <a:r>
              <a:rPr lang="en-US" sz="1400" dirty="0" smtClean="0"/>
              <a:t>         Marc, J., Bellé, R., Morales, J., Cormier, P., Mulner-Lorillon, O. 2004. Formulated glyphosate activates the DNA-response checkpoint of the cell cycle leading to the prevention of G2/M transition. Toxicological Sciences 82, 436–442. </a:t>
            </a:r>
          </a:p>
          <a:p>
            <a:pPr>
              <a:buNone/>
            </a:pPr>
            <a:r>
              <a:rPr lang="en-US" sz="1400" dirty="0" smtClean="0"/>
              <a:t>         Marc, J., Mulner-Lorillon, O., Bellé, R. 2004. Glyphosate-based pesticides affect cell cycle regulation. Biology of the Cell 96, 245–249.  Marc, J., Mulner-Lorillon, O., Boulben, S., Hureau, D., Durand, G., Bellé, R. 2002. Pesticide Roundup provokes cell division dysfunction at the level of CDK1/ cyclin B activation. Chem Res Toxicol. 15, 326–31. </a:t>
            </a:r>
          </a:p>
          <a:p>
            <a:pPr>
              <a:buNone/>
            </a:pPr>
            <a:r>
              <a:rPr lang="en-US" sz="1400" dirty="0" smtClean="0"/>
              <a:t>         Marc, J., Mulner-Lorillon, O., Boulben, S., Hureau, D., Durand, G., Bellé, R. 2002. Pesticide Roundup provokes cell division dysfunction at the level of CDK1/ cyclin B activation. Chem. Res Toxicol. 15, 326–331. </a:t>
            </a:r>
          </a:p>
          <a:p>
            <a:pPr>
              <a:buNone/>
            </a:pPr>
            <a:r>
              <a:rPr lang="en-US" sz="1400" dirty="0" smtClean="0"/>
              <a:t>         Meadows, R. 2005. Common herbicide lethal to wetland species. Conservation Magazine 6, July-September. </a:t>
            </a:r>
            <a:r>
              <a:rPr lang="en-US" sz="1400" dirty="0" smtClean="0">
                <a:hlinkClick r:id="rId2"/>
              </a:rPr>
              <a:t>http://www.conservationmagazine.org/2008/07/common-herbicide-lethal-to-wetland-species/</a:t>
            </a:r>
            <a:r>
              <a:rPr lang="en-US" sz="1400" dirty="0" smtClean="0"/>
              <a:t>   </a:t>
            </a:r>
            <a:r>
              <a:rPr lang="en-US" sz="1400" dirty="0" smtClean="0">
                <a:hlinkClick r:id="rId3"/>
              </a:rPr>
              <a:t>Monsanto fined in France for “false” herbicide ads. Agence France Presse, Jan 26, 2007. http://www.organicconsumers.org/articles/article_4114.cfm</a:t>
            </a:r>
            <a:r>
              <a:rPr lang="en-US" sz="1400" dirty="0" smtClean="0"/>
              <a:t>  Newmaster, S.G., Bell, F.W., Vitt, D.H. 1999. The effects of glyphosate and triclopyr on common bryophytes and lichens in northwestern Ontario. Can. Jour. Forest Research 29, 1101–1111.</a:t>
            </a:r>
          </a:p>
          <a:p>
            <a:pPr>
              <a:buNone/>
            </a:pP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42711"/>
            <a:ext cx="8229600" cy="6138559"/>
          </a:xfrm>
        </p:spPr>
        <p:txBody>
          <a:bodyPr>
            <a:normAutofit fontScale="25000" lnSpcReduction="20000"/>
          </a:bodyPr>
          <a:lstStyle/>
          <a:p>
            <a:pPr>
              <a:buNone/>
            </a:pPr>
            <a:r>
              <a:rPr lang="en-US" sz="4308" dirty="0" smtClean="0"/>
              <a:t>          </a:t>
            </a:r>
            <a:r>
              <a:rPr lang="en-US" sz="5600" dirty="0" smtClean="0"/>
              <a:t>Paganelli, A., Gnazzo, V., Acosta, H., López, S.L., Carrasco, A.E. 2010. Glyphosate-based herbicides produce teratogenic effects on vertebrates by impairing retinoic acid signalling. Chem. Res. Toxicol., August 9. </a:t>
            </a:r>
            <a:r>
              <a:rPr lang="en-US" sz="5600" dirty="0" smtClean="0">
                <a:hlinkClick r:id="rId2"/>
              </a:rPr>
              <a:t>http://pubs.acs.org/doi/abs/10.1021/tx1001749</a:t>
            </a:r>
            <a:r>
              <a:rPr lang="en-US" sz="5600" dirty="0" smtClean="0"/>
              <a:t> </a:t>
            </a:r>
          </a:p>
          <a:p>
            <a:pPr>
              <a:buNone/>
            </a:pPr>
            <a:endParaRPr lang="en-US" sz="5600" dirty="0" smtClean="0"/>
          </a:p>
          <a:p>
            <a:pPr>
              <a:buNone/>
            </a:pPr>
            <a:r>
              <a:rPr lang="en-US" sz="5600" dirty="0" smtClean="0"/>
              <a:t>         Paraguay’s Painful Harvest. Unreported World. 2008. Episode 14. First broadcast on Channel 4 TV, UK, November 7. </a:t>
            </a:r>
            <a:r>
              <a:rPr lang="en-US" sz="5600" dirty="0" smtClean="0">
                <a:hlinkClick r:id="rId3"/>
              </a:rPr>
              <a:t>http://www.channel4.com/programmes/unreported-world/episode-guide/series-2008/episode-14/</a:t>
            </a:r>
            <a:r>
              <a:rPr lang="en-US" sz="5600" dirty="0" smtClean="0"/>
              <a:t>  </a:t>
            </a:r>
          </a:p>
          <a:p>
            <a:pPr>
              <a:buNone/>
            </a:pPr>
            <a:r>
              <a:rPr lang="en-US" sz="5600" dirty="0" smtClean="0"/>
              <a:t>         Paz-y-Miño, C., Sánchez, M.E., Arévalo, M., Muñoz, M.J., Witte, T., De-la- Carrera, G.O., Leone, P. E. 2007. Evaluation of DNA damage in an Ecuadorian population exposed to glyphosate. Genetics and Molecular Biology 30, 456-460.  </a:t>
            </a:r>
            <a:r>
              <a:rPr lang="en-US" sz="5600" dirty="0" smtClean="0">
                <a:hlinkClick r:id="rId4"/>
              </a:rPr>
              <a:t>Pesticide safety limit raised by 200 times ‘to suit GM industry’. Daily Mail, September 21, 1999. http://www.connectotel.com/gmfood/dm210999.txt</a:t>
            </a:r>
            <a:r>
              <a:rPr lang="en-US" sz="5600" dirty="0" smtClean="0"/>
              <a:t> </a:t>
            </a:r>
          </a:p>
          <a:p>
            <a:pPr>
              <a:buNone/>
            </a:pPr>
            <a:r>
              <a:rPr lang="en-US" sz="5600" dirty="0" smtClean="0"/>
              <a:t>         Pryme, I.F., Lembcke, R. 2003. In vivo studies of possible health consequences of genetically modified food and feed – with particular regard to ingredients consisting of genetically modified plant materials. Nutrition and Health 17, 1–8. </a:t>
            </a:r>
          </a:p>
          <a:p>
            <a:pPr>
              <a:buNone/>
            </a:pPr>
            <a:r>
              <a:rPr lang="en-US" sz="5600" dirty="0" smtClean="0"/>
              <a:t>        Pusztai, A. 2001. Genetically modified foods: Are they a risk to human/ animal health? ActionBioscience.org. </a:t>
            </a:r>
            <a:r>
              <a:rPr lang="en-US" sz="5600" dirty="0" smtClean="0">
                <a:hlinkClick r:id="rId5"/>
              </a:rPr>
              <a:t>http://www.actionbioscience.org/biotech/pusztai.html</a:t>
            </a:r>
            <a:r>
              <a:rPr lang="en-US" sz="5600" dirty="0" smtClean="0"/>
              <a:t>  </a:t>
            </a:r>
          </a:p>
          <a:p>
            <a:pPr>
              <a:buNone/>
            </a:pPr>
            <a:r>
              <a:rPr lang="en-US" sz="5600" dirty="0" smtClean="0"/>
              <a:t>         Relyea, R. 2005. Roundup is highly lethal. Dr Relyea responds to Monsanto’s concerns regarding recent published study. April 1. </a:t>
            </a:r>
            <a:r>
              <a:rPr lang="en-US" sz="5600" dirty="0" smtClean="0">
                <a:hlinkClick r:id="rId6"/>
              </a:rPr>
              <a:t>http://www.mindfully.org/GE/2005/Relyea-Monsanto-Roundup1apr05.htm</a:t>
            </a:r>
            <a:r>
              <a:rPr lang="en-US" sz="5600" dirty="0" smtClean="0"/>
              <a:t>  </a:t>
            </a:r>
          </a:p>
          <a:p>
            <a:pPr>
              <a:buNone/>
            </a:pPr>
            <a:r>
              <a:rPr lang="en-US" sz="5600" dirty="0" smtClean="0"/>
              <a:t>         Relyea, R.A. 2005. The impact of insecticides and herbicides on the biodiversity and productivity of aquatic communities. Ecol. Appl. 15, 618–627.  Relyea, R.A., Schoeppner, N. M., Hoverman, J.T. 2005. </a:t>
            </a:r>
          </a:p>
          <a:p>
            <a:pPr>
              <a:buNone/>
            </a:pPr>
            <a:endParaRPr lang="en-US" sz="5600" dirty="0" smtClean="0"/>
          </a:p>
          <a:p>
            <a:pPr>
              <a:buNone/>
            </a:pPr>
            <a:r>
              <a:rPr lang="en-US" sz="5600" dirty="0" smtClean="0"/>
              <a:t>         Pesticides and amphibians: the importance of community context. Ecological Applications 15, 1125–1134. Richard, S., Moslemi, S., Sipahutar, H., Benachour, N., Séralini, G-E. 2005. Differential effects of glyphosate and Roundup on human placental cells and aromatase. Environmental Health Perspectives 113, 716–20.  </a:t>
            </a:r>
          </a:p>
          <a:p>
            <a:pPr>
              <a:buNone/>
            </a:pPr>
            <a:r>
              <a:rPr lang="en-US" sz="5600" dirty="0" smtClean="0"/>
              <a:t> </a:t>
            </a:r>
            <a:r>
              <a:rPr lang="en-US" sz="4308" dirty="0" smtClean="0"/>
              <a:t>  </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31"/>
            <a:ext cx="8229600" cy="6178878"/>
          </a:xfrm>
        </p:spPr>
        <p:txBody>
          <a:bodyPr>
            <a:normAutofit fontScale="25000" lnSpcReduction="20000"/>
          </a:bodyPr>
          <a:lstStyle/>
          <a:p>
            <a:pPr>
              <a:buNone/>
            </a:pPr>
            <a:r>
              <a:rPr lang="en-US" sz="5600" dirty="0" smtClean="0">
                <a:ln>
                  <a:solidFill>
                    <a:schemeClr val="bg1"/>
                  </a:solidFill>
                </a:ln>
                <a:solidFill>
                  <a:schemeClr val="bg1"/>
                </a:solidFill>
                <a:hlinkClick r:id="rId2"/>
              </a:rPr>
              <a:t>        </a:t>
            </a:r>
            <a:r>
              <a:rPr lang="en-US" sz="5600" dirty="0" smtClean="0">
                <a:hlinkClick r:id="rId2"/>
              </a:rPr>
              <a:t>Romig, S</a:t>
            </a:r>
            <a:r>
              <a:rPr lang="en-US" sz="4308" dirty="0" smtClean="0">
                <a:hlinkClick r:id="rId2"/>
              </a:rPr>
              <a:t>. </a:t>
            </a:r>
            <a:r>
              <a:rPr lang="en-US" sz="5600" dirty="0" smtClean="0">
                <a:hlinkClick r:id="rId2"/>
              </a:rPr>
              <a:t>2010. Argentina court blocks agrochemical spraying near rural town. Dow Jones Newswires, March 17. http://bit.ly/cg2AgG</a:t>
            </a:r>
            <a:r>
              <a:rPr lang="en-US" sz="5600" dirty="0" smtClean="0"/>
              <a:t>  Russia says genetically modified foods are harmful. Voice of Russia, April 16, 2010 (Unpublished as at August 2010). </a:t>
            </a:r>
            <a:r>
              <a:rPr lang="en-US" sz="5600" dirty="0" smtClean="0">
                <a:hlinkClick r:id="rId3"/>
              </a:rPr>
              <a:t>http://english.ruvr.ru/2010/04/16/6524765.html</a:t>
            </a:r>
            <a:r>
              <a:rPr lang="en-US" sz="5600" dirty="0" smtClean="0"/>
              <a:t>  </a:t>
            </a:r>
          </a:p>
          <a:p>
            <a:pPr>
              <a:buNone/>
            </a:pPr>
            <a:r>
              <a:rPr lang="en-US" sz="5600" dirty="0" smtClean="0"/>
              <a:t>         Santillo, D.J., Brown, P.W., Leslie, D.M. 1989. Response of songbirds to glyphosate-induced habitat changes on clearcuts. J. Wildlife Management 53, 64–71. </a:t>
            </a:r>
          </a:p>
          <a:p>
            <a:pPr>
              <a:buNone/>
            </a:pPr>
            <a:r>
              <a:rPr lang="en-US" sz="5600" dirty="0" smtClean="0"/>
              <a:t>         Savitz, D.A., Arbuckle, T., Kaczor, D., Curtis, K.M. 1997. Male pesticide exposure and pregnancy outcome. Am. J. Epidemiol. 146, 1025–1036. </a:t>
            </a:r>
          </a:p>
          <a:p>
            <a:pPr>
              <a:buNone/>
            </a:pPr>
            <a:r>
              <a:rPr lang="en-US" sz="5600" dirty="0" smtClean="0"/>
              <a:t>         Schuette, J. 1998. </a:t>
            </a:r>
            <a:r>
              <a:rPr lang="en-US" sz="5600" dirty="0" smtClean="0">
                <a:hlinkClick r:id="rId4"/>
              </a:rPr>
              <a:t>Environmental fate of glyphosate.</a:t>
            </a:r>
            <a:r>
              <a:rPr lang="en-US" sz="5600" dirty="0" smtClean="0"/>
              <a:t> Environmental Monitoring &amp; Pest Management, Dept of Pesticide Regulation, Sacramento, CA. </a:t>
            </a:r>
          </a:p>
          <a:p>
            <a:pPr>
              <a:buNone/>
            </a:pPr>
            <a:endParaRPr lang="en-US" sz="5600" dirty="0" smtClean="0"/>
          </a:p>
          <a:p>
            <a:pPr>
              <a:buNone/>
            </a:pPr>
            <a:r>
              <a:rPr lang="en-US" sz="5600" dirty="0" smtClean="0"/>
              <a:t>         Séralini, G.-E., Cellier, D., de Vendomois, J.S. 2007. New analysis of a rat feeding study with a genetically modified maize reveals signs of hepatorenal toxicity. Arch. Environ Contam Toxicol. 52, 596–602. </a:t>
            </a:r>
          </a:p>
          <a:p>
            <a:pPr>
              <a:buNone/>
            </a:pPr>
            <a:r>
              <a:rPr lang="en-US" sz="5600" dirty="0" smtClean="0"/>
              <a:t>         Servizi, J.A., Gordon, R.W., Martens, D.W., 1987. Acute toxicity of Garlon 4 and Roundup herbicides to salmon, Daphnia and trout. Bull. Environ. Contam. Toxicol. 39, 15–22. </a:t>
            </a:r>
          </a:p>
          <a:p>
            <a:pPr>
              <a:buNone/>
            </a:pPr>
            <a:r>
              <a:rPr lang="en-US" sz="5600" dirty="0" smtClean="0"/>
              <a:t>         Soso, A.B., Barcellos, L.J.G., Ranzani-Paiva, M.J., Kreutz, L.K., Quevedo, R.M., Anziliero, D., Lima, M., Silva, L.B., Ritter, F., Bedin, A.C., Finco, J.A. 2007. Chronic exposure to sub-lethal concentration of a glyphosate-based herbicide alters hormone profiles and affects reproduction of female Jundiá (Rhamdia quelen). Environmental Toxicology and Pharmacology 23, 308–313. </a:t>
            </a:r>
          </a:p>
          <a:p>
            <a:pPr>
              <a:buNone/>
            </a:pPr>
            <a:r>
              <a:rPr lang="en-US" sz="5600" dirty="0" smtClean="0"/>
              <a:t>         Springett, J.A., Gray, R.A.J. 1992. Effect of repeated low doses of biocides on the earthworm Aporrectodea caliginosa in laboratory culture. Soil Biol. Biochem. 24, 1739–1744.</a:t>
            </a:r>
          </a:p>
          <a:p>
            <a:pPr>
              <a:buNone/>
            </a:pPr>
            <a:endParaRPr lang="en-US" sz="5600" dirty="0" smtClean="0"/>
          </a:p>
          <a:p>
            <a:pPr>
              <a:buNone/>
            </a:pPr>
            <a:r>
              <a:rPr lang="en-US" sz="5600" dirty="0" smtClean="0"/>
              <a:t>        Tate, T.M., Spurlock, J.O., Christian, F.A., 1997. Effect of glyphosate on the development of Pseudosuccinea columella snails. Arch. Environ. Contam. Toxicol. 33, 286–289.</a:t>
            </a:r>
            <a:r>
              <a:rPr lang="en-US" sz="1400" dirty="0" smtClean="0"/>
              <a:t>  </a:t>
            </a:r>
          </a:p>
          <a:p>
            <a:pPr>
              <a:buNone/>
            </a:pPr>
            <a:r>
              <a:rPr lang="en-US" sz="5600" dirty="0" smtClean="0"/>
              <a:t> </a:t>
            </a:r>
            <a:r>
              <a:rPr lang="en-US" sz="4308" dirty="0" smtClean="0"/>
              <a:t> </a:t>
            </a:r>
          </a:p>
          <a:p>
            <a:pPr>
              <a:buNone/>
            </a:pPr>
            <a:r>
              <a:rPr lang="en-US" sz="4308" dirty="0" smtClean="0"/>
              <a:t> </a:t>
            </a:r>
          </a:p>
          <a:p>
            <a:pPr>
              <a:buNone/>
            </a:pPr>
            <a:r>
              <a:rPr lang="en-US" sz="4308" dirty="0" smtClean="0"/>
              <a:t> </a:t>
            </a:r>
          </a:p>
          <a:p>
            <a:pPr>
              <a:buNone/>
            </a:pP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2074"/>
            <a:ext cx="8229600" cy="5864090"/>
          </a:xfrm>
        </p:spPr>
        <p:txBody>
          <a:bodyPr>
            <a:normAutofit/>
          </a:bodyPr>
          <a:lstStyle/>
          <a:p>
            <a:pPr>
              <a:buNone/>
            </a:pPr>
            <a:r>
              <a:rPr lang="en-US" sz="1400" dirty="0" smtClean="0"/>
              <a:t>        Tudisco, R., Lombardi, P., Bovera, F., d’Angelo, D., Cutrignelli, M. I., Mastellone, V., Terzi, V., Avallone, L., Infascelli, F. 2006. Genetically modified soya bean in rabbit feeding: detection of DNA fragments and evaluation of metabolic effects by enzymatic analysis. Animal Science 82, 193–199. </a:t>
            </a:r>
          </a:p>
          <a:p>
            <a:pPr>
              <a:buNone/>
            </a:pPr>
            <a:r>
              <a:rPr lang="en-US" sz="1400" dirty="0" smtClean="0"/>
              <a:t>        Tudisco, R., Mastellone, V., Cutrignelli, M.I, Lombardi, P, Bovera, F., Mirabella, N., Piccolo, G., Calabro, S., Avallone, L., Infascelli, F. 2010. Fate of transgenic DNA and evaluation of metabolic effects in goats fed genetically modified soybean and in their offsprings. Animal.</a:t>
            </a:r>
            <a:r>
              <a:rPr lang="en-US" sz="1400" dirty="0" smtClean="0"/>
              <a:t> </a:t>
            </a:r>
          </a:p>
          <a:p>
            <a:pPr>
              <a:buNone/>
            </a:pPr>
            <a:r>
              <a:rPr lang="en-US" sz="1400" dirty="0" smtClean="0"/>
              <a:t>        Vecchio, L., Cisterna, B., Malatesta, M., Martin, T.E., Biggiogera, M. 2004. Ultrastructural analysis of testes from mice fed on genetically modified soybean. Eur J Histochem. 48, 448–454.</a:t>
            </a:r>
          </a:p>
          <a:p>
            <a:pPr>
              <a:buNone/>
            </a:pPr>
            <a:endParaRPr lang="en-US" sz="1400" dirty="0" smtClean="0"/>
          </a:p>
          <a:p>
            <a:pPr>
              <a:buNone/>
            </a:pPr>
            <a:endParaRPr lang="en-US" sz="1400" dirty="0" smtClean="0"/>
          </a:p>
          <a:p>
            <a:pPr>
              <a:buNone/>
            </a:pPr>
            <a:r>
              <a:rPr lang="en-US" sz="2000" dirty="0" smtClean="0"/>
              <a:t>                                                  And the list goes on… </a:t>
            </a:r>
            <a:r>
              <a:rPr lang="en-US" sz="1400" dirty="0" smtClean="0"/>
              <a:t> </a:t>
            </a:r>
          </a:p>
          <a:p>
            <a:pPr>
              <a:buNone/>
            </a:pPr>
            <a:r>
              <a:rPr lang="en-US" sz="1400" dirty="0" smtClean="0"/>
              <a:t> </a:t>
            </a:r>
          </a:p>
          <a:p>
            <a:pPr>
              <a:buNone/>
            </a:pP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a:t/>
            </a:r>
            <a:br>
              <a:rPr lang="en-US" sz="3200" dirty="0"/>
            </a:br>
            <a:r>
              <a:rPr lang="en-US" sz="2800" dirty="0" smtClean="0">
                <a:latin typeface="Comic Sans MS"/>
                <a:cs typeface="Comic Sans MS"/>
              </a:rPr>
              <a:t>Glyphosate</a:t>
            </a:r>
            <a:r>
              <a:rPr lang="en-US" sz="2800" dirty="0">
                <a:latin typeface="Comic Sans MS"/>
                <a:cs typeface="Comic Sans MS"/>
              </a:rPr>
              <a:t>, the active ingredient in Monsanto’s Roundup herbicide, is possibly "the most important factor in the development of multiple chronic diseases and conditions that have become prevalent in Westernized societies</a:t>
            </a:r>
            <a:r>
              <a:rPr lang="en-US" sz="2800" dirty="0" smtClean="0">
                <a:latin typeface="Comic Sans MS"/>
                <a:cs typeface="Comic Sans MS"/>
              </a:rPr>
              <a:t>”, according to Dr. Stephanie Seneff, research scientist at MIT.</a:t>
            </a:r>
            <a:endParaRPr lang="en-US" sz="2800" dirty="0">
              <a:latin typeface="Comic Sans MS"/>
              <a:cs typeface="Comic Sans MS"/>
            </a:endParaRPr>
          </a:p>
        </p:txBody>
      </p:sp>
      <p:pic>
        <p:nvPicPr>
          <p:cNvPr id="4" name="Content Placeholder 3" descr="glyphosate-effects.jpg"/>
          <p:cNvPicPr>
            <a:picLocks noGrp="1" noChangeAspect="1"/>
          </p:cNvPicPr>
          <p:nvPr>
            <p:ph idx="1"/>
          </p:nvPr>
        </p:nvPicPr>
        <p:blipFill>
          <a:blip r:embed="rId2"/>
          <a:srcRect l="-10610" r="-10610" b="14400"/>
          <a:stretch>
            <a:fillRect/>
          </a:stretch>
        </p:blipFill>
        <p:spPr>
          <a:xfrm>
            <a:off x="2215619" y="3598323"/>
            <a:ext cx="5322073" cy="2505456"/>
          </a:xfr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9713" y="274637"/>
            <a:ext cx="8499024" cy="4979453"/>
          </a:xfrm>
        </p:spPr>
        <p:txBody>
          <a:bodyPr>
            <a:noAutofit/>
          </a:bodyPr>
          <a:lstStyle/>
          <a:p>
            <a:r>
              <a:rPr lang="en-US" sz="3200" dirty="0" smtClean="0">
                <a:latin typeface="Comic Sans MS"/>
                <a:cs typeface="Comic Sans MS"/>
              </a:rPr>
              <a:t/>
            </a:r>
            <a:br>
              <a:rPr lang="en-US" sz="3200" dirty="0" smtClean="0">
                <a:latin typeface="Comic Sans MS"/>
                <a:cs typeface="Comic Sans MS"/>
              </a:rPr>
            </a:br>
            <a:r>
              <a:rPr lang="en-US" sz="3200" dirty="0">
                <a:latin typeface="Comic Sans MS"/>
                <a:cs typeface="Comic Sans MS"/>
              </a:rPr>
              <a:t/>
            </a:r>
            <a:br>
              <a:rPr lang="en-US" sz="3200" dirty="0">
                <a:latin typeface="Comic Sans MS"/>
                <a:cs typeface="Comic Sans MS"/>
              </a:rPr>
            </a:br>
            <a:r>
              <a:rPr lang="en-US" sz="4800" dirty="0" smtClean="0">
                <a:latin typeface="Comic Sans MS"/>
                <a:cs typeface="Comic Sans MS"/>
              </a:rPr>
              <a:t>Dr. Seneff has revealed how glyphosate wrecks human health.</a:t>
            </a:r>
            <a:br>
              <a:rPr lang="en-US" sz="4800" dirty="0" smtClean="0">
                <a:latin typeface="Comic Sans MS"/>
                <a:cs typeface="Comic Sans MS"/>
              </a:rPr>
            </a:br>
            <a:r>
              <a:rPr lang="en-US" sz="4800" dirty="0" smtClean="0">
                <a:latin typeface="Comic Sans MS"/>
                <a:cs typeface="Comic Sans MS"/>
              </a:rPr>
              <a:t/>
            </a:r>
            <a:br>
              <a:rPr lang="en-US" sz="4800" dirty="0" smtClean="0">
                <a:latin typeface="Comic Sans MS"/>
                <a:cs typeface="Comic Sans MS"/>
              </a:rPr>
            </a:br>
            <a:endParaRPr lang="en-US" sz="4800" dirty="0"/>
          </a:p>
        </p:txBody>
      </p:sp>
      <p:sp>
        <p:nvSpPr>
          <p:cNvPr id="3" name="Content Placeholder 2"/>
          <p:cNvSpPr>
            <a:spLocks noGrp="1"/>
          </p:cNvSpPr>
          <p:nvPr>
            <p:ph idx="1"/>
          </p:nvPr>
        </p:nvSpPr>
        <p:spPr>
          <a:xfrm>
            <a:off x="319713" y="683901"/>
            <a:ext cx="8229600" cy="1791167"/>
          </a:xfrm>
        </p:spPr>
        <p:txBody>
          <a:bodyPr>
            <a:normAutofit/>
          </a:bodyPr>
          <a:lstStyle/>
          <a:p>
            <a:pPr>
              <a:buNone/>
            </a:pPr>
            <a:r>
              <a:rPr lang="en-US" dirty="0" smtClean="0">
                <a:latin typeface="Comic Sans MS"/>
                <a:cs typeface="Comic Sans MS"/>
              </a:rPr>
              <a:t> </a:t>
            </a:r>
          </a:p>
          <a:p>
            <a:pPr>
              <a:buNone/>
            </a:pPr>
            <a:r>
              <a:rPr lang="en-US" sz="4400" dirty="0" smtClean="0">
                <a:latin typeface="Comic Sans MS"/>
                <a:cs typeface="Comic Sans MS"/>
              </a:rPr>
              <a:t>   </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0211"/>
            <a:ext cx="8229600" cy="5615951"/>
          </a:xfrm>
        </p:spPr>
        <p:txBody>
          <a:bodyPr>
            <a:normAutofit fontScale="90000"/>
          </a:bodyPr>
          <a:lstStyle/>
          <a:p>
            <a:r>
              <a:rPr lang="en-US" dirty="0" smtClean="0">
                <a:latin typeface="Comic Sans MS"/>
                <a:cs typeface="Comic Sans MS"/>
              </a:rPr>
              <a:t>Monsanto has steadfastly claimed that Roundup is harmless to animals and humans because the mechanism of action it uses (which allows it to kill weeds), called the shikimate pathway, is absent in all animals. </a:t>
            </a:r>
            <a:r>
              <a:rPr lang="en-US" dirty="0" smtClean="0"/>
              <a:t/>
            </a:r>
            <a:br>
              <a:rPr lang="en-US" dirty="0" smtClean="0"/>
            </a:br>
            <a:r>
              <a:rPr lang="en-US" dirty="0" smtClean="0"/>
              <a:t/>
            </a:r>
            <a:br>
              <a:rPr lang="en-US" dirty="0" smtClean="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51525"/>
          </a:xfrm>
        </p:spPr>
        <p:txBody>
          <a:bodyPr>
            <a:normAutofit/>
          </a:bodyPr>
          <a:lstStyle/>
          <a:p>
            <a:r>
              <a:rPr lang="en-US" dirty="0" smtClean="0">
                <a:latin typeface="Comic Sans MS"/>
                <a:cs typeface="Comic Sans MS"/>
              </a:rPr>
              <a:t>However, the shikimate pathway IS present in </a:t>
            </a:r>
            <a:r>
              <a:rPr lang="en-US" i="1" u="sng" dirty="0" smtClean="0">
                <a:latin typeface="Comic Sans MS"/>
                <a:cs typeface="Comic Sans MS"/>
              </a:rPr>
              <a:t>bacteria</a:t>
            </a:r>
            <a:r>
              <a:rPr lang="en-US" dirty="0" smtClean="0">
                <a:latin typeface="Comic Sans MS"/>
                <a:cs typeface="Comic Sans MS"/>
              </a:rPr>
              <a:t>, and that’s the key to understanding how it causes such widespread systemic harm in both humans and animals.</a:t>
            </a:r>
            <a:r>
              <a:rPr lang="en-US" dirty="0" smtClean="0"/>
              <a:t/>
            </a:r>
            <a:br>
              <a:rPr lang="en-US" dirty="0" smtClean="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8678"/>
          </a:xfrm>
        </p:spPr>
        <p:txBody>
          <a:bodyPr>
            <a:noAutofit/>
          </a:bodyPr>
          <a:lstStyle/>
          <a:p>
            <a:r>
              <a:rPr lang="en-US" sz="3600" dirty="0" smtClean="0">
                <a:latin typeface="Comic Sans MS"/>
                <a:cs typeface="Comic Sans MS"/>
              </a:rPr>
              <a:t/>
            </a:r>
            <a:br>
              <a:rPr lang="en-US" sz="3600" dirty="0" smtClean="0">
                <a:latin typeface="Comic Sans MS"/>
                <a:cs typeface="Comic Sans MS"/>
              </a:rPr>
            </a:br>
            <a:r>
              <a:rPr lang="en-US" sz="3600" dirty="0" smtClean="0">
                <a:latin typeface="Comic Sans MS"/>
                <a:cs typeface="Comic Sans MS"/>
              </a:rPr>
              <a:t>The </a:t>
            </a:r>
            <a:r>
              <a:rPr lang="en-US" sz="3600" i="1" u="sng" dirty="0" smtClean="0">
                <a:latin typeface="Comic Sans MS"/>
                <a:cs typeface="Comic Sans MS"/>
              </a:rPr>
              <a:t>bacteria</a:t>
            </a:r>
            <a:r>
              <a:rPr lang="en-US" sz="3600" dirty="0" smtClean="0">
                <a:latin typeface="Comic Sans MS"/>
                <a:cs typeface="Comic Sans MS"/>
              </a:rPr>
              <a:t> in your body outnumber your cells by 10 to one. </a:t>
            </a:r>
            <a:endParaRPr lang="en-US" sz="3600" dirty="0"/>
          </a:p>
        </p:txBody>
      </p:sp>
      <p:sp>
        <p:nvSpPr>
          <p:cNvPr id="3" name="Content Placeholder 2"/>
          <p:cNvSpPr>
            <a:spLocks noGrp="1"/>
          </p:cNvSpPr>
          <p:nvPr>
            <p:ph idx="1"/>
          </p:nvPr>
        </p:nvSpPr>
        <p:spPr>
          <a:xfrm>
            <a:off x="457200" y="2312234"/>
            <a:ext cx="8229600" cy="3813929"/>
          </a:xfrm>
        </p:spPr>
        <p:txBody>
          <a:bodyPr/>
          <a:lstStyle/>
          <a:p>
            <a:r>
              <a:rPr lang="en-US" dirty="0" smtClean="0">
                <a:latin typeface="Comic Sans MS"/>
                <a:cs typeface="Comic Sans MS"/>
              </a:rPr>
              <a:t>For every cell in your body, you have 10 microbes of various kinds, and all of them have the shikimate pathway, so they will all respond negatively to the presence of glyphosate!</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Comic Sans MS"/>
                <a:cs typeface="Comic Sans MS"/>
              </a:rPr>
              <a:t>Glyphosate causes extreme disruption of the microbe’s function and lifecycle. What’s worse, glyphosate preferentially affects beneficial bacteria, allowing highly toxic pathogens to overgrow and take over.</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8593" y="274638"/>
            <a:ext cx="8481263" cy="1325562"/>
          </a:xfrm>
        </p:spPr>
        <p:txBody>
          <a:bodyPr>
            <a:noAutofit/>
          </a:bodyPr>
          <a:lstStyle/>
          <a:p>
            <a:pPr algn="l"/>
            <a:r>
              <a:rPr lang="en-US" sz="3200" b="1" dirty="0" smtClean="0">
                <a:latin typeface="Comic Sans MS"/>
                <a:cs typeface="Comic Sans MS"/>
              </a:rPr>
              <a:t>Glyphosate is a patented ANTIBIOTIC that destroys gut bacteria, where 70% of our immune system lies. </a:t>
            </a:r>
            <a:endParaRPr lang="en-US" sz="3200" dirty="0">
              <a:latin typeface="Comic Sans MS"/>
              <a:cs typeface="Comic Sans MS"/>
            </a:endParaRPr>
          </a:p>
        </p:txBody>
      </p:sp>
      <p:sp>
        <p:nvSpPr>
          <p:cNvPr id="5" name="Content Placeholder 4"/>
          <p:cNvSpPr>
            <a:spLocks noGrp="1"/>
          </p:cNvSpPr>
          <p:nvPr>
            <p:ph idx="1"/>
          </p:nvPr>
        </p:nvSpPr>
        <p:spPr/>
        <p:txBody>
          <a:bodyPr>
            <a:normAutofit fontScale="92500" lnSpcReduction="10000"/>
          </a:bodyPr>
          <a:lstStyle/>
          <a:p>
            <a:pPr>
              <a:buNone/>
            </a:pPr>
            <a:endParaRPr lang="en-US" b="1" dirty="0" smtClean="0"/>
          </a:p>
          <a:p>
            <a:r>
              <a:rPr lang="en-US" dirty="0" smtClean="0">
                <a:latin typeface="Comic Sans MS"/>
                <a:cs typeface="Comic Sans MS"/>
              </a:rPr>
              <a:t> </a:t>
            </a:r>
            <a:r>
              <a:rPr lang="en-US" dirty="0">
                <a:latin typeface="Comic Sans MS"/>
                <a:cs typeface="Comic Sans MS"/>
              </a:rPr>
              <a:t>Crohn's disease (damaged gut</a:t>
            </a:r>
            <a:r>
              <a:rPr lang="en-US" dirty="0" smtClean="0">
                <a:latin typeface="Comic Sans MS"/>
                <a:cs typeface="Comic Sans MS"/>
              </a:rPr>
              <a:t>) </a:t>
            </a:r>
            <a:r>
              <a:rPr lang="en-US" dirty="0">
                <a:latin typeface="Comic Sans MS"/>
                <a:cs typeface="Comic Sans MS"/>
              </a:rPr>
              <a:t>has increased 79% in the past ten </a:t>
            </a:r>
            <a:r>
              <a:rPr lang="en-US" dirty="0" smtClean="0">
                <a:latin typeface="Comic Sans MS"/>
                <a:cs typeface="Comic Sans MS"/>
              </a:rPr>
              <a:t>years </a:t>
            </a:r>
            <a:r>
              <a:rPr lang="en-US" dirty="0">
                <a:latin typeface="Comic Sans MS"/>
                <a:cs typeface="Comic Sans MS"/>
              </a:rPr>
              <a:t>in children admitted to hospitals.</a:t>
            </a:r>
            <a:r>
              <a:rPr lang="en-US" dirty="0" smtClean="0">
                <a:latin typeface="Comic Sans MS"/>
                <a:cs typeface="Comic Sans MS"/>
              </a:rPr>
              <a:t> </a:t>
            </a:r>
          </a:p>
          <a:p>
            <a:endParaRPr lang="en-US" dirty="0" smtClean="0">
              <a:latin typeface="Comic Sans MS"/>
              <a:cs typeface="Comic Sans MS"/>
            </a:endParaRPr>
          </a:p>
          <a:p>
            <a:r>
              <a:rPr lang="en-US" dirty="0" smtClean="0">
                <a:latin typeface="Comic Sans MS"/>
                <a:cs typeface="Comic Sans MS"/>
              </a:rPr>
              <a:t>Colitis </a:t>
            </a:r>
            <a:r>
              <a:rPr lang="en-US" dirty="0">
                <a:latin typeface="Comic Sans MS"/>
                <a:cs typeface="Comic Sans MS"/>
              </a:rPr>
              <a:t>(stomach ulcers) has </a:t>
            </a:r>
            <a:r>
              <a:rPr lang="en-US" dirty="0" smtClean="0">
                <a:latin typeface="Comic Sans MS"/>
                <a:cs typeface="Comic Sans MS"/>
              </a:rPr>
              <a:t>tripled. </a:t>
            </a:r>
          </a:p>
          <a:p>
            <a:endParaRPr lang="en-US" dirty="0">
              <a:latin typeface="Comic Sans MS"/>
              <a:cs typeface="Comic Sans MS"/>
            </a:endParaRPr>
          </a:p>
          <a:p>
            <a:r>
              <a:rPr lang="en-US" dirty="0" smtClean="0">
                <a:latin typeface="Comic Sans MS"/>
                <a:cs typeface="Comic Sans MS"/>
              </a:rPr>
              <a:t>Allergies</a:t>
            </a:r>
            <a:r>
              <a:rPr lang="en-US" dirty="0">
                <a:latin typeface="Comic Sans MS"/>
                <a:cs typeface="Comic Sans MS"/>
              </a:rPr>
              <a:t>, autism, auto immune and asthma now impacts 1 out of 3 of our children.</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72915" y="274637"/>
            <a:ext cx="8405727" cy="2354003"/>
          </a:xfrm>
        </p:spPr>
        <p:txBody>
          <a:bodyPr>
            <a:noAutofit/>
          </a:bodyPr>
          <a:lstStyle/>
          <a:p>
            <a:pPr algn="l"/>
            <a:r>
              <a:rPr lang="en-US" sz="4800" b="1" dirty="0" smtClean="0">
                <a:latin typeface="Comic Sans MS"/>
                <a:cs typeface="Comic Sans MS"/>
              </a:rPr>
              <a:t/>
            </a:r>
            <a:br>
              <a:rPr lang="en-US" sz="4800" b="1" dirty="0" smtClean="0">
                <a:latin typeface="Comic Sans MS"/>
                <a:cs typeface="Comic Sans MS"/>
              </a:rPr>
            </a:br>
            <a:r>
              <a:rPr lang="en-US" sz="4800" b="1" dirty="0" smtClean="0">
                <a:latin typeface="Comic Sans MS"/>
                <a:cs typeface="Comic Sans MS"/>
              </a:rPr>
              <a:t/>
            </a:r>
            <a:br>
              <a:rPr lang="en-US" sz="4800" b="1" dirty="0" smtClean="0">
                <a:latin typeface="Comic Sans MS"/>
                <a:cs typeface="Comic Sans MS"/>
              </a:rPr>
            </a:br>
            <a:r>
              <a:rPr lang="en-US" sz="4800" b="1" dirty="0" smtClean="0">
                <a:latin typeface="Comic Sans MS"/>
                <a:cs typeface="Comic Sans MS"/>
              </a:rPr>
              <a:t/>
            </a:r>
            <a:br>
              <a:rPr lang="en-US" sz="4800" b="1" dirty="0" smtClean="0">
                <a:latin typeface="Comic Sans MS"/>
                <a:cs typeface="Comic Sans MS"/>
              </a:rPr>
            </a:br>
            <a:r>
              <a:rPr lang="en-US" sz="4800" b="1" dirty="0" smtClean="0">
                <a:latin typeface="Comic Sans MS"/>
                <a:cs typeface="Comic Sans MS"/>
              </a:rPr>
              <a:t/>
            </a:r>
            <a:br>
              <a:rPr lang="en-US" sz="4800" b="1" dirty="0" smtClean="0">
                <a:latin typeface="Comic Sans MS"/>
                <a:cs typeface="Comic Sans MS"/>
              </a:rPr>
            </a:br>
            <a:r>
              <a:rPr lang="en-US" sz="4800" b="1" dirty="0" smtClean="0">
                <a:latin typeface="Comic Sans MS"/>
                <a:cs typeface="Comic Sans MS"/>
              </a:rPr>
              <a:t/>
            </a:r>
            <a:br>
              <a:rPr lang="en-US" sz="4800" b="1" dirty="0" smtClean="0">
                <a:latin typeface="Comic Sans MS"/>
                <a:cs typeface="Comic Sans MS"/>
              </a:rPr>
            </a:br>
            <a:r>
              <a:rPr lang="en-US" sz="4800" b="1" dirty="0" smtClean="0">
                <a:latin typeface="Comic Sans MS"/>
                <a:cs typeface="Comic Sans MS"/>
              </a:rPr>
              <a:t>Glyphosate </a:t>
            </a:r>
            <a:r>
              <a:rPr lang="en-US" sz="4800" b="1" dirty="0">
                <a:latin typeface="Comic Sans MS"/>
                <a:cs typeface="Comic Sans MS"/>
              </a:rPr>
              <a:t>is an acknowledged endocrine </a:t>
            </a:r>
            <a:r>
              <a:rPr lang="en-US" sz="4800" b="1" dirty="0" smtClean="0">
                <a:latin typeface="Comic Sans MS"/>
                <a:cs typeface="Comic Sans MS"/>
              </a:rPr>
              <a:t>disruptor.</a:t>
            </a:r>
            <a:br>
              <a:rPr lang="en-US" sz="4800" b="1" dirty="0" smtClean="0">
                <a:latin typeface="Comic Sans MS"/>
                <a:cs typeface="Comic Sans MS"/>
              </a:rPr>
            </a:br>
            <a:r>
              <a:rPr lang="en-US" sz="4800" b="1" dirty="0" smtClean="0">
                <a:latin typeface="Comic Sans MS"/>
                <a:cs typeface="Comic Sans MS"/>
              </a:rPr>
              <a:t> </a:t>
            </a:r>
            <a:br>
              <a:rPr lang="en-US" sz="4800" b="1" dirty="0" smtClean="0">
                <a:latin typeface="Comic Sans MS"/>
                <a:cs typeface="Comic Sans MS"/>
              </a:rPr>
            </a:br>
            <a:r>
              <a:rPr lang="en-US" sz="2800" dirty="0" smtClean="0">
                <a:latin typeface="Comic Sans MS"/>
                <a:cs typeface="Comic Sans MS"/>
              </a:rPr>
              <a:t>Endocrine disruptors are chemicals that, at certain doses, can interfere with the endocrine (or hormone system) in mammals. These disruptions can cause cancerous tumors, birth defects, and other developmental disorders. Any system in the body controlled by hormones can be derailed by hormone disruptors.</a:t>
            </a:r>
            <a:endParaRPr lang="en-US" sz="2800" dirty="0">
              <a:latin typeface="Comic Sans MS"/>
              <a:cs typeface="Comic Sans M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Autofit/>
          </a:bodyPr>
          <a:lstStyle/>
          <a:p>
            <a:r>
              <a:rPr lang="en-US" sz="3600" b="1" dirty="0">
                <a:latin typeface="Comic Sans MS"/>
                <a:cs typeface="Comic Sans MS"/>
              </a:rPr>
              <a:t>Glyphosate BREAKS DOWN THE BLOOD </a:t>
            </a:r>
            <a:r>
              <a:rPr lang="en-US" sz="3600" b="1" dirty="0" smtClean="0">
                <a:latin typeface="Comic Sans MS"/>
                <a:cs typeface="Comic Sans MS"/>
              </a:rPr>
              <a:t>BRAIN </a:t>
            </a:r>
            <a:r>
              <a:rPr lang="en-US" sz="3600" b="1" dirty="0">
                <a:latin typeface="Comic Sans MS"/>
                <a:cs typeface="Comic Sans MS"/>
              </a:rPr>
              <a:t>BARRIER: allowing toxins into the brain.</a:t>
            </a:r>
            <a:endParaRPr lang="en-US" sz="3600" dirty="0">
              <a:latin typeface="Comic Sans MS"/>
              <a:cs typeface="Comic Sans MS"/>
            </a:endParaRPr>
          </a:p>
        </p:txBody>
      </p:sp>
      <p:sp>
        <p:nvSpPr>
          <p:cNvPr id="3" name="Content Placeholder 2"/>
          <p:cNvSpPr>
            <a:spLocks noGrp="1"/>
          </p:cNvSpPr>
          <p:nvPr>
            <p:ph idx="1"/>
          </p:nvPr>
        </p:nvSpPr>
        <p:spPr>
          <a:xfrm>
            <a:off x="457200" y="1731706"/>
            <a:ext cx="8229600" cy="4394457"/>
          </a:xfrm>
        </p:spPr>
        <p:txBody>
          <a:bodyPr/>
          <a:lstStyle/>
          <a:p>
            <a:pPr>
              <a:buNone/>
            </a:pPr>
            <a:endParaRPr lang="en-US" dirty="0" smtClean="0"/>
          </a:p>
          <a:p>
            <a:r>
              <a:rPr lang="en-US" dirty="0" smtClean="0">
                <a:latin typeface="Comic Sans MS"/>
                <a:cs typeface="Comic Sans MS"/>
              </a:rPr>
              <a:t>Someone </a:t>
            </a:r>
            <a:r>
              <a:rPr lang="en-US" dirty="0">
                <a:latin typeface="Comic Sans MS"/>
                <a:cs typeface="Comic Sans MS"/>
              </a:rPr>
              <a:t>dies of Alzheimer's every 67 seconds in America today</a:t>
            </a:r>
            <a:r>
              <a:rPr lang="en-US" dirty="0" smtClean="0">
                <a:latin typeface="Comic Sans MS"/>
                <a:cs typeface="Comic Sans MS"/>
              </a:rPr>
              <a:t>.</a:t>
            </a:r>
          </a:p>
          <a:p>
            <a:pPr>
              <a:buNone/>
            </a:pPr>
            <a:endParaRPr lang="en-US" dirty="0" smtClean="0">
              <a:latin typeface="Comic Sans MS"/>
              <a:cs typeface="Comic Sans MS"/>
            </a:endParaRPr>
          </a:p>
          <a:p>
            <a:r>
              <a:rPr lang="en-US" dirty="0" smtClean="0">
                <a:latin typeface="Comic Sans MS"/>
                <a:cs typeface="Comic Sans MS"/>
              </a:rPr>
              <a:t>In </a:t>
            </a:r>
            <a:r>
              <a:rPr lang="en-US" dirty="0">
                <a:latin typeface="Comic Sans MS"/>
                <a:cs typeface="Comic Sans MS"/>
              </a:rPr>
              <a:t>20 years from now, 1 out of 2 of our children will have autism if we continue at this rate.</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980742"/>
          </a:xfrm>
        </p:spPr>
        <p:txBody>
          <a:bodyPr>
            <a:noAutofit/>
          </a:bodyPr>
          <a:lstStyle/>
          <a:p>
            <a:r>
              <a:rPr lang="en-US" sz="3600" b="1" dirty="0">
                <a:latin typeface="Comic Sans MS"/>
                <a:cs typeface="Comic Sans MS"/>
              </a:rPr>
              <a:t>Glyphosate is a CHELATOR: It holds or "makes unavailable" the vital nutrients of any living thing.</a:t>
            </a:r>
            <a:endParaRPr lang="en-US" sz="3600" dirty="0">
              <a:latin typeface="Comic Sans MS"/>
              <a:cs typeface="Comic Sans M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0212"/>
            <a:ext cx="8229600" cy="5615952"/>
          </a:xfrm>
        </p:spPr>
        <p:txBody>
          <a:bodyPr>
            <a:normAutofit fontScale="92500" lnSpcReduction="10000"/>
          </a:bodyPr>
          <a:lstStyle/>
          <a:p>
            <a:r>
              <a:rPr lang="en-US" dirty="0" smtClean="0">
                <a:latin typeface="Comic Sans MS"/>
                <a:cs typeface="Comic Sans MS"/>
              </a:rPr>
              <a:t>Vitamin deficiency is consistent in cancer patients. Cancer is now the #1 killer of American children today.</a:t>
            </a:r>
          </a:p>
          <a:p>
            <a:endParaRPr lang="en-US" dirty="0" smtClean="0">
              <a:latin typeface="Comic Sans MS"/>
              <a:cs typeface="Comic Sans MS"/>
            </a:endParaRPr>
          </a:p>
          <a:p>
            <a:r>
              <a:rPr lang="en-US" dirty="0" smtClean="0">
                <a:latin typeface="Comic Sans MS"/>
                <a:cs typeface="Comic Sans MS"/>
              </a:rPr>
              <a:t>More children die every year of cancer than all the 3,000 casualties of 9/11.</a:t>
            </a:r>
          </a:p>
          <a:p>
            <a:endParaRPr lang="en-US" dirty="0" smtClean="0">
              <a:latin typeface="Comic Sans MS"/>
              <a:cs typeface="Comic Sans MS"/>
            </a:endParaRPr>
          </a:p>
          <a:p>
            <a:r>
              <a:rPr lang="en-US" dirty="0" smtClean="0">
                <a:latin typeface="Comic Sans MS"/>
                <a:cs typeface="Comic Sans MS"/>
              </a:rPr>
              <a:t>1 out of 2 males and 1 out of 3 females are expected to get cancer in America. </a:t>
            </a:r>
          </a:p>
          <a:p>
            <a:endParaRPr lang="en-US" dirty="0" smtClean="0">
              <a:latin typeface="Comic Sans MS"/>
              <a:cs typeface="Comic Sans MS"/>
            </a:endParaRPr>
          </a:p>
          <a:p>
            <a:r>
              <a:rPr lang="en-US" dirty="0" smtClean="0">
                <a:latin typeface="Comic Sans MS"/>
                <a:cs typeface="Comic Sans MS"/>
              </a:rPr>
              <a:t>Over 117 million Americans have cancer.</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a:cs typeface="Comic Sans MS"/>
              </a:rPr>
              <a:t>Moms Across America</a:t>
            </a:r>
            <a:endParaRPr lang="en-US" dirty="0">
              <a:latin typeface="Comic Sans MS"/>
              <a:cs typeface="Comic Sans MS"/>
            </a:endParaRPr>
          </a:p>
        </p:txBody>
      </p:sp>
      <p:pic>
        <p:nvPicPr>
          <p:cNvPr id="4" name="Content Placeholder 3" descr="Screen shot 2014-06-20 at 9.52.35 AM.png"/>
          <p:cNvPicPr>
            <a:picLocks noGrp="1" noChangeAspect="1"/>
          </p:cNvPicPr>
          <p:nvPr>
            <p:ph idx="1"/>
          </p:nvPr>
        </p:nvPicPr>
        <p:blipFill>
          <a:blip r:embed="rId2"/>
          <a:srcRect l="-46491" r="-46491"/>
          <a:stretch>
            <a:fillRect/>
          </a:stretch>
        </p:blipFill>
        <p:spPr>
          <a:xfrm>
            <a:off x="457200" y="1417638"/>
            <a:ext cx="8229600" cy="4525963"/>
          </a:xfr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100MEDIA$IMAG1370.jpg"/>
          <p:cNvPicPr>
            <a:picLocks noGrp="1" noChangeAspect="1"/>
          </p:cNvPicPr>
          <p:nvPr>
            <p:ph idx="1"/>
          </p:nvPr>
        </p:nvPicPr>
        <p:blipFill>
          <a:blip r:embed="rId2"/>
          <a:srcRect l="-4265" r="-4265"/>
          <a:stretch>
            <a:fillRect/>
          </a:stretch>
        </p:blipFill>
        <p:spPr>
          <a:xfrm>
            <a:off x="1021613" y="1489324"/>
            <a:ext cx="7066314" cy="3886200"/>
          </a:xfr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100MEDIA$IMAG1372.jpg"/>
          <p:cNvPicPr>
            <a:picLocks noGrp="1" noChangeAspect="1"/>
          </p:cNvPicPr>
          <p:nvPr>
            <p:ph idx="1"/>
          </p:nvPr>
        </p:nvPicPr>
        <p:blipFill>
          <a:blip r:embed="rId2"/>
          <a:srcRect l="-4322" r="-4322"/>
          <a:stretch>
            <a:fillRect/>
          </a:stretch>
        </p:blipFill>
        <p:spPr>
          <a:xfrm>
            <a:off x="487437" y="1227249"/>
            <a:ext cx="8229600" cy="4525963"/>
          </a:xfr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100MEDIA$IMAG1375-1-1.jpg"/>
          <p:cNvPicPr>
            <a:picLocks noGrp="1" noChangeAspect="1"/>
          </p:cNvPicPr>
          <p:nvPr>
            <p:ph idx="1"/>
          </p:nvPr>
        </p:nvPicPr>
        <p:blipFill>
          <a:blip r:embed="rId2"/>
          <a:srcRect l="-29411" r="-29411"/>
          <a:stretch>
            <a:fillRect/>
          </a:stretch>
        </p:blipFill>
        <p:spPr>
          <a:xfrm>
            <a:off x="457200" y="1479243"/>
            <a:ext cx="8229600" cy="4525963"/>
          </a:xfrm>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100MEDIA$IMAG1375-1.jpg"/>
          <p:cNvPicPr>
            <a:picLocks noGrp="1" noChangeAspect="1"/>
          </p:cNvPicPr>
          <p:nvPr>
            <p:ph idx="1"/>
          </p:nvPr>
        </p:nvPicPr>
        <p:blipFill>
          <a:blip r:embed="rId2"/>
          <a:stretch>
            <a:fillRect/>
          </a:stretch>
        </p:blipFill>
        <p:spPr>
          <a:xfrm>
            <a:off x="785573" y="1358287"/>
            <a:ext cx="7572853" cy="4525963"/>
          </a:xfrm>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4.jpg"/>
          <p:cNvPicPr>
            <a:picLocks noGrp="1" noChangeAspect="1"/>
          </p:cNvPicPr>
          <p:nvPr>
            <p:ph idx="1"/>
          </p:nvPr>
        </p:nvPicPr>
        <p:blipFill>
          <a:blip r:embed="rId2"/>
          <a:srcRect l="-7420" r="-7420"/>
          <a:stretch>
            <a:fillRect/>
          </a:stretch>
        </p:blipFill>
        <p:spPr>
          <a:xfrm>
            <a:off x="457200" y="1166771"/>
            <a:ext cx="8229600" cy="4525963"/>
          </a:xfrm>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5.jpg"/>
          <p:cNvPicPr>
            <a:picLocks noGrp="1" noChangeAspect="1"/>
          </p:cNvPicPr>
          <p:nvPr>
            <p:ph idx="1"/>
          </p:nvPr>
        </p:nvPicPr>
        <p:blipFill>
          <a:blip r:embed="rId2"/>
          <a:srcRect l="-10500" r="-10500"/>
          <a:stretch>
            <a:fillRect/>
          </a:stretch>
        </p:blipFill>
        <p:spPr>
          <a:xfrm>
            <a:off x="306017" y="1136532"/>
            <a:ext cx="8229600" cy="4525963"/>
          </a:xfrm>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filename-ojai-bike-2.jpg"/>
          <p:cNvPicPr>
            <a:picLocks noGrp="1" noChangeAspect="1"/>
          </p:cNvPicPr>
          <p:nvPr>
            <p:ph idx="1"/>
          </p:nvPr>
        </p:nvPicPr>
        <p:blipFill>
          <a:blip r:embed="rId2"/>
          <a:srcRect l="-71400" r="-71400"/>
          <a:stretch>
            <a:fillRect/>
          </a:stretch>
        </p:blipFill>
        <p:spPr>
          <a:xfrm>
            <a:off x="-560760" y="622465"/>
            <a:ext cx="10059103" cy="5532120"/>
          </a:xfrm>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imgres-1.jpg"/>
          <p:cNvPicPr>
            <a:picLocks noGrp="1" noChangeAspect="1"/>
          </p:cNvPicPr>
          <p:nvPr>
            <p:ph idx="1"/>
          </p:nvPr>
        </p:nvPicPr>
        <p:blipFill>
          <a:blip r:embed="rId2"/>
          <a:srcRect l="-10500" r="-10500"/>
          <a:stretch>
            <a:fillRect/>
          </a:stretch>
        </p:blipFill>
        <p:spPr>
          <a:xfrm>
            <a:off x="457200" y="1096213"/>
            <a:ext cx="8229600" cy="4525963"/>
          </a:xfrm>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6.jpg"/>
          <p:cNvPicPr>
            <a:picLocks noGrp="1" noChangeAspect="1"/>
          </p:cNvPicPr>
          <p:nvPr>
            <p:ph idx="1"/>
          </p:nvPr>
        </p:nvPicPr>
        <p:blipFill>
          <a:blip r:embed="rId2"/>
          <a:srcRect l="-913" r="-913"/>
          <a:stretch>
            <a:fillRect/>
          </a:stretch>
        </p:blipFill>
        <p:spPr>
          <a:xfrm>
            <a:off x="457200" y="1247409"/>
            <a:ext cx="8229600" cy="4525963"/>
          </a:xfrm>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2.jpg"/>
          <p:cNvPicPr>
            <a:picLocks noGrp="1" noChangeAspect="1"/>
          </p:cNvPicPr>
          <p:nvPr>
            <p:ph idx="1"/>
          </p:nvPr>
        </p:nvPicPr>
        <p:blipFill>
          <a:blip r:embed="rId2"/>
          <a:srcRect t="-11779" b="-11779"/>
          <a:stretch>
            <a:fillRect/>
          </a:stretch>
        </p:blipFill>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7.jpg"/>
          <p:cNvPicPr>
            <a:picLocks noGrp="1" noChangeAspect="1"/>
          </p:cNvPicPr>
          <p:nvPr>
            <p:ph idx="1"/>
          </p:nvPr>
        </p:nvPicPr>
        <p:blipFill>
          <a:blip r:embed="rId2"/>
          <a:srcRect l="-10281" r="-10281"/>
          <a:stretch>
            <a:fillRect/>
          </a:stretch>
        </p:blipFill>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8.jpg"/>
          <p:cNvPicPr>
            <a:picLocks noGrp="1" noChangeAspect="1"/>
          </p:cNvPicPr>
          <p:nvPr>
            <p:ph idx="1"/>
          </p:nvPr>
        </p:nvPicPr>
        <p:blipFill>
          <a:blip r:embed="rId2"/>
          <a:srcRect t="-192" b="-192"/>
          <a:stretch>
            <a:fillRect/>
          </a:stretch>
        </p:blipFill>
        <p:spPr>
          <a:xfrm>
            <a:off x="457200" y="1156691"/>
            <a:ext cx="8229600" cy="4525963"/>
          </a:xfrm>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toxic bottle image.jpg"/>
          <p:cNvPicPr>
            <a:picLocks noGrp="1" noChangeAspect="1"/>
          </p:cNvPicPr>
          <p:nvPr>
            <p:ph idx="1"/>
          </p:nvPr>
        </p:nvPicPr>
        <p:blipFill>
          <a:blip r:embed="rId2"/>
          <a:srcRect l="-40915" r="-40915"/>
          <a:stretch>
            <a:fillRect/>
          </a:stretch>
        </p:blipFill>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non toxic image.jpg"/>
          <p:cNvPicPr>
            <a:picLocks noGrp="1" noChangeAspect="1"/>
          </p:cNvPicPr>
          <p:nvPr>
            <p:ph idx="1"/>
          </p:nvPr>
        </p:nvPicPr>
        <p:blipFill>
          <a:blip r:embed="rId2"/>
          <a:srcRect l="-36286" r="-36286"/>
          <a:stretch>
            <a:fillRect/>
          </a:stretch>
        </p:blipFill>
        <p:spPr>
          <a:xfrm>
            <a:off x="457200" y="1045814"/>
            <a:ext cx="8229600" cy="4525963"/>
          </a:xfrm>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a:cs typeface="Comic Sans MS"/>
              </a:rPr>
              <a:t>Let’s work together…</a:t>
            </a:r>
            <a:endParaRPr lang="en-US" dirty="0">
              <a:latin typeface="Comic Sans MS"/>
              <a:cs typeface="Comic Sans MS"/>
            </a:endParaRPr>
          </a:p>
        </p:txBody>
      </p:sp>
      <p:sp>
        <p:nvSpPr>
          <p:cNvPr id="3" name="Content Placeholder 2"/>
          <p:cNvSpPr>
            <a:spLocks noGrp="1"/>
          </p:cNvSpPr>
          <p:nvPr>
            <p:ph idx="1"/>
          </p:nvPr>
        </p:nvSpPr>
        <p:spPr>
          <a:xfrm>
            <a:off x="238811" y="1600200"/>
            <a:ext cx="8684018" cy="4525963"/>
          </a:xfrm>
        </p:spPr>
        <p:txBody>
          <a:bodyPr>
            <a:normAutofit fontScale="85000" lnSpcReduction="20000"/>
          </a:bodyPr>
          <a:lstStyle/>
          <a:p>
            <a:pPr>
              <a:buNone/>
            </a:pPr>
            <a:r>
              <a:rPr lang="en-US" dirty="0" smtClean="0">
                <a:latin typeface="Comic Sans MS"/>
                <a:cs typeface="Comic Sans MS"/>
              </a:rPr>
              <a:t>   to create a healthy, sustainable Ventura for the sake of ourselves, our children and grandchildren, our pets and wildlife that share this beautiful County with us.  </a:t>
            </a:r>
          </a:p>
          <a:p>
            <a:pPr>
              <a:buNone/>
            </a:pPr>
            <a:endParaRPr lang="en-US" dirty="0" smtClean="0">
              <a:latin typeface="Comic Sans MS"/>
              <a:cs typeface="Comic Sans MS"/>
            </a:endParaRPr>
          </a:p>
          <a:p>
            <a:pPr>
              <a:buNone/>
            </a:pPr>
            <a:r>
              <a:rPr lang="en-US" dirty="0" smtClean="0">
                <a:latin typeface="Comic Sans MS"/>
                <a:cs typeface="Comic Sans MS"/>
              </a:rPr>
              <a:t>    Thank you…</a:t>
            </a:r>
          </a:p>
          <a:p>
            <a:pPr>
              <a:buNone/>
            </a:pPr>
            <a:endParaRPr lang="en-US" dirty="0" smtClean="0">
              <a:latin typeface="Comic Sans MS"/>
              <a:cs typeface="Comic Sans MS"/>
            </a:endParaRPr>
          </a:p>
          <a:p>
            <a:pPr>
              <a:buNone/>
            </a:pPr>
            <a:r>
              <a:rPr lang="en-US" dirty="0" smtClean="0">
                <a:latin typeface="Comic Sans MS"/>
                <a:cs typeface="Comic Sans MS"/>
              </a:rPr>
              <a:t>     Moms Across America</a:t>
            </a:r>
          </a:p>
          <a:p>
            <a:pPr>
              <a:buNone/>
            </a:pPr>
            <a:r>
              <a:rPr lang="en-US" dirty="0" smtClean="0">
                <a:latin typeface="Comic Sans MS"/>
                <a:cs typeface="Comic Sans MS"/>
              </a:rPr>
              <a:t>     Transition to Organics</a:t>
            </a:r>
          </a:p>
          <a:p>
            <a:pPr>
              <a:buNone/>
            </a:pPr>
            <a:r>
              <a:rPr lang="en-US" dirty="0" smtClean="0">
                <a:latin typeface="Comic Sans MS"/>
                <a:cs typeface="Comic Sans MS"/>
              </a:rPr>
              <a:t>     Ojai Wildlife League</a:t>
            </a:r>
          </a:p>
          <a:p>
            <a:pPr>
              <a:buNone/>
            </a:pPr>
            <a:r>
              <a:rPr lang="en-US" dirty="0" smtClean="0">
                <a:latin typeface="Comic Sans MS"/>
                <a:cs typeface="Comic Sans MS"/>
              </a:rPr>
              <a:t>     </a:t>
            </a:r>
          </a:p>
          <a:p>
            <a:pPr>
              <a:buNone/>
            </a:pPr>
            <a:endParaRPr lang="en-US" dirty="0">
              <a:latin typeface="Comic Sans MS"/>
              <a:cs typeface="Comic Sans MS"/>
            </a:endParaRPr>
          </a:p>
          <a:p>
            <a:pPr>
              <a:buNone/>
            </a:pPr>
            <a:endParaRPr lang="en-US" dirty="0">
              <a:latin typeface="Comic Sans MS"/>
              <a:cs typeface="Comic Sans M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939</TotalTime>
  <Words>3948</Words>
  <Application>Microsoft Macintosh PowerPoint</Application>
  <PresentationFormat>On-screen Show (4:3)</PresentationFormat>
  <Paragraphs>127</Paragraphs>
  <Slides>37</Slides>
  <Notes>0</Notes>
  <HiddenSlides>0</HiddenSlides>
  <MMClips>0</MMClips>
  <ScaleCrop>false</ScaleCrop>
  <HeadingPairs>
    <vt:vector size="4" baseType="variant">
      <vt:variant>
        <vt:lpstr>Design Template</vt:lpstr>
      </vt:variant>
      <vt:variant>
        <vt:i4>1</vt:i4>
      </vt:variant>
      <vt:variant>
        <vt:lpstr>Slide Titles</vt:lpstr>
      </vt:variant>
      <vt:variant>
        <vt:i4>37</vt:i4>
      </vt:variant>
    </vt:vector>
  </HeadingPairs>
  <TitlesOfParts>
    <vt:vector size="38" baseType="lpstr">
      <vt:lpstr>Office Theme</vt:lpstr>
      <vt:lpstr> For our HEALTH…</vt:lpstr>
      <vt:lpstr> Long List of Studies linking glyphosate </vt:lpstr>
      <vt:lpstr>                        List of References on the Health Effects of Glyphosate (Roundup)    </vt:lpstr>
      <vt:lpstr>Slide 4</vt:lpstr>
      <vt:lpstr>Slide 5</vt:lpstr>
      <vt:lpstr>Slide 6</vt:lpstr>
      <vt:lpstr>Slide 7</vt:lpstr>
      <vt:lpstr>Slide 8</vt:lpstr>
      <vt:lpstr>Slide 9</vt:lpstr>
      <vt:lpstr>Slide 10</vt:lpstr>
      <vt:lpstr>    Glyphosate, the active ingredient in Monsanto’s Roundup herbicide, is possibly "the most important factor in the development of multiple chronic diseases and conditions that have become prevalent in Westernized societies”, according to Dr. Stephanie Seneff, research scientist at MIT.</vt:lpstr>
      <vt:lpstr>  Dr. Seneff has revealed how glyphosate wrecks human health.  </vt:lpstr>
      <vt:lpstr>Monsanto has steadfastly claimed that Roundup is harmless to animals and humans because the mechanism of action it uses (which allows it to kill weeds), called the shikimate pathway, is absent in all animals.   </vt:lpstr>
      <vt:lpstr>However, the shikimate pathway IS present in bacteria, and that’s the key to understanding how it causes such widespread systemic harm in both humans and animals. </vt:lpstr>
      <vt:lpstr> The bacteria in your body outnumber your cells by 10 to one. </vt:lpstr>
      <vt:lpstr>Slide 16</vt:lpstr>
      <vt:lpstr>Glyphosate is a patented ANTIBIOTIC that destroys gut bacteria, where 70% of our immune system lies. </vt:lpstr>
      <vt:lpstr>     Glyphosate is an acknowledged endocrine disruptor.   Endocrine disruptors are chemicals that, at certain doses, can interfere with the endocrine (or hormone system) in mammals. These disruptions can cause cancerous tumors, birth defects, and other developmental disorders. Any system in the body controlled by hormones can be derailed by hormone disruptors.</vt:lpstr>
      <vt:lpstr>Glyphosate BREAKS DOWN THE BLOOD BRAIN BARRIER: allowing toxins into the brain.</vt:lpstr>
      <vt:lpstr>Glyphosate is a CHELATOR: It holds or "makes unavailable" the vital nutrients of any living thing.</vt:lpstr>
      <vt:lpstr>Slide 21</vt:lpstr>
      <vt:lpstr>Moms Across America</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Let’s work together…</vt:lpstr>
    </vt:vector>
  </TitlesOfParts>
  <Company>Pesticide Free Ojai Valley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For our children…</dc:title>
  <dc:creator>Patricia Pagaling</dc:creator>
  <cp:lastModifiedBy>Patricia Pagaling</cp:lastModifiedBy>
  <cp:revision>24</cp:revision>
  <dcterms:created xsi:type="dcterms:W3CDTF">2014-06-21T15:26:54Z</dcterms:created>
  <dcterms:modified xsi:type="dcterms:W3CDTF">2014-06-21T17:00:54Z</dcterms:modified>
</cp:coreProperties>
</file>