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Default Extension="pdf" ContentType="application/pdf"/>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3" r:id="rId1"/>
  </p:sldMasterIdLst>
  <p:notesMasterIdLst>
    <p:notesMasterId r:id="rId26"/>
  </p:notesMasterIdLst>
  <p:sldIdLst>
    <p:sldId id="264" r:id="rId2"/>
    <p:sldId id="257" r:id="rId3"/>
    <p:sldId id="260" r:id="rId4"/>
    <p:sldId id="258" r:id="rId5"/>
    <p:sldId id="278" r:id="rId6"/>
    <p:sldId id="276" r:id="rId7"/>
    <p:sldId id="277" r:id="rId8"/>
    <p:sldId id="279" r:id="rId9"/>
    <p:sldId id="256" r:id="rId10"/>
    <p:sldId id="268" r:id="rId11"/>
    <p:sldId id="269" r:id="rId12"/>
    <p:sldId id="265" r:id="rId13"/>
    <p:sldId id="266" r:id="rId14"/>
    <p:sldId id="259" r:id="rId15"/>
    <p:sldId id="261" r:id="rId16"/>
    <p:sldId id="270" r:id="rId17"/>
    <p:sldId id="275" r:id="rId18"/>
    <p:sldId id="271" r:id="rId19"/>
    <p:sldId id="263" r:id="rId20"/>
    <p:sldId id="262" r:id="rId21"/>
    <p:sldId id="272" r:id="rId22"/>
    <p:sldId id="273" r:id="rId23"/>
    <p:sldId id="267" r:id="rId24"/>
    <p:sldId id="274"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FDF8"/>
    <a:srgbClr val="0013A9"/>
    <a:srgbClr val="FFFF8B"/>
    <a:srgbClr val="FFFFAF"/>
    <a:srgbClr val="FDFF8F"/>
    <a:srgbClr val="00ABF0"/>
    <a:srgbClr val="0095FD"/>
    <a:srgbClr val="0B8DC9"/>
    <a:srgbClr val="1A9E35"/>
    <a:srgbClr val="299E5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51" autoAdjust="0"/>
    <p:restoredTop sz="86257" autoAdjust="0"/>
  </p:normalViewPr>
  <p:slideViewPr>
    <p:cSldViewPr snapToGrid="0" snapToObjects="1">
      <p:cViewPr varScale="1">
        <p:scale>
          <a:sx n="133" d="100"/>
          <a:sy n="133" d="100"/>
        </p:scale>
        <p:origin x="-280" y="-112"/>
      </p:cViewPr>
      <p:guideLst>
        <p:guide orient="horz" pos="2160"/>
        <p:guide pos="2880"/>
      </p:guideLst>
    </p:cSldViewPr>
  </p:slideViewPr>
  <p:outlineViewPr>
    <p:cViewPr>
      <p:scale>
        <a:sx n="33" d="100"/>
        <a:sy n="33" d="100"/>
      </p:scale>
      <p:origin x="0" y="4912"/>
    </p:cViewPr>
    <p:sldLst>
      <p:sld r:id="rId1" collapse="1"/>
      <p:sld r:id="rId2" collapse="1"/>
    </p:sldLst>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95B48B-45DD-6849-8E3B-05DEE1312DCF}" type="datetimeFigureOut">
              <a:rPr lang="en-US" smtClean="0"/>
              <a:pPr/>
              <a:t>4/16/14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9AB2DC-A676-FF47-A639-463377C0465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9</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14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18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19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20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9AB2DC-A676-FF47-A639-463377C04655}"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506095-D027-7541-90A7-C5BDD2FCCFB3}" type="datetimeFigureOut">
              <a:rPr lang="en-US" smtClean="0"/>
              <a:pPr/>
              <a:t>4/16/14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020429-EF3A-B449-B80C-34CE84C17BF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506095-D027-7541-90A7-C5BDD2FCCFB3}" type="datetimeFigureOut">
              <a:rPr lang="en-US" smtClean="0"/>
              <a:pPr/>
              <a:t>4/16/14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0429-EF3A-B449-B80C-34CE84C17BF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df"/><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rs.usda.gov/research/publications/publications.htm?seq_no_115=27570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ransition-to-organics.or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9757"/>
          </a:xfrm>
        </p:spPr>
        <p:txBody>
          <a:bodyPr/>
          <a:lstStyle/>
          <a:p>
            <a:r>
              <a:rPr lang="en-US" dirty="0" smtClean="0">
                <a:solidFill>
                  <a:srgbClr val="800000"/>
                </a:solidFill>
                <a:latin typeface="Comic Sans MS"/>
                <a:cs typeface="Comic Sans MS"/>
              </a:rPr>
              <a:t>Transition to Organics!</a:t>
            </a:r>
            <a:endParaRPr lang="en-US" dirty="0">
              <a:solidFill>
                <a:srgbClr val="800000"/>
              </a:solidFill>
              <a:latin typeface="Comic Sans MS"/>
              <a:cs typeface="Comic Sans MS"/>
            </a:endParaRPr>
          </a:p>
        </p:txBody>
      </p:sp>
      <p:sp>
        <p:nvSpPr>
          <p:cNvPr id="3" name="Content Placeholder 2"/>
          <p:cNvSpPr>
            <a:spLocks noGrp="1"/>
          </p:cNvSpPr>
          <p:nvPr>
            <p:ph idx="1"/>
          </p:nvPr>
        </p:nvSpPr>
        <p:spPr>
          <a:xfrm>
            <a:off x="1324314" y="5943283"/>
            <a:ext cx="6654128" cy="331230"/>
          </a:xfrm>
        </p:spPr>
        <p:txBody>
          <a:bodyPr>
            <a:normAutofit fontScale="55000" lnSpcReduction="20000"/>
          </a:bodyPr>
          <a:lstStyle/>
          <a:p>
            <a:pPr algn="ctr">
              <a:buNone/>
            </a:pPr>
            <a:r>
              <a:rPr lang="en-US" dirty="0" smtClean="0">
                <a:solidFill>
                  <a:srgbClr val="0000FF"/>
                </a:solidFill>
                <a:latin typeface="Comic Sans MS"/>
                <a:cs typeface="Comic Sans MS"/>
              </a:rPr>
              <a:t>www.transition-to-organics.org</a:t>
            </a:r>
            <a:endParaRPr lang="en-US" dirty="0">
              <a:solidFill>
                <a:srgbClr val="0000FF"/>
              </a:solidFill>
              <a:latin typeface="Comic Sans MS"/>
              <a:cs typeface="Comic Sans MS"/>
            </a:endParaRPr>
          </a:p>
        </p:txBody>
      </p:sp>
      <p:pic>
        <p:nvPicPr>
          <p:cNvPr id="5" name="Picture 4"/>
          <p:cNvPicPr>
            <a:picLocks noChangeAspect="1"/>
          </p:cNvPicPr>
          <p:nvPr/>
        </p:nvPicPr>
        <p:blipFill>
          <a:blip r:embed="rId2"/>
          <a:stretch>
            <a:fillRect/>
          </a:stretch>
        </p:blipFill>
        <p:spPr>
          <a:xfrm>
            <a:off x="1111720" y="1188403"/>
            <a:ext cx="7159587" cy="47548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7874"/>
            <a:ext cx="8229600" cy="1277707"/>
          </a:xfrm>
        </p:spPr>
        <p:txBody>
          <a:bodyPr>
            <a:normAutofit/>
            <a:scene3d>
              <a:camera prst="orthographicFront"/>
              <a:lightRig rig="threePt" dir="t"/>
            </a:scene3d>
            <a:sp3d extrusionH="57150">
              <a:bevelT w="57150" h="38100" prst="hardEdge"/>
            </a:sp3d>
          </a:bodyPr>
          <a:lstStyle/>
          <a:p>
            <a:r>
              <a:rPr lang="en-US" sz="6000" dirty="0" smtClean="0">
                <a:latin typeface="Comic Sans MS"/>
                <a:cs typeface="Comic Sans MS"/>
              </a:rPr>
              <a:t>Transition to Organics</a:t>
            </a:r>
            <a:endParaRPr lang="en-US" sz="6000" dirty="0">
              <a:latin typeface="Comic Sans MS"/>
              <a:cs typeface="Comic Sans MS"/>
            </a:endParaRPr>
          </a:p>
        </p:txBody>
      </p:sp>
      <p:sp>
        <p:nvSpPr>
          <p:cNvPr id="3" name="Content Placeholder 2"/>
          <p:cNvSpPr>
            <a:spLocks noGrp="1"/>
          </p:cNvSpPr>
          <p:nvPr>
            <p:ph idx="1"/>
          </p:nvPr>
        </p:nvSpPr>
        <p:spPr>
          <a:xfrm>
            <a:off x="0" y="4298802"/>
            <a:ext cx="9144000" cy="2559198"/>
          </a:xfrm>
        </p:spPr>
        <p:style>
          <a:lnRef idx="0">
            <a:schemeClr val="accent1"/>
          </a:lnRef>
          <a:fillRef idx="3">
            <a:schemeClr val="accent1"/>
          </a:fillRef>
          <a:effectRef idx="3">
            <a:schemeClr val="accent1"/>
          </a:effectRef>
          <a:fontRef idx="minor">
            <a:schemeClr val="lt1"/>
          </a:fontRef>
        </p:style>
        <p:txBody>
          <a:bodyPr>
            <a:normAutofit fontScale="92500"/>
          </a:bodyPr>
          <a:lstStyle/>
          <a:p>
            <a:pPr>
              <a:buNone/>
            </a:pPr>
            <a:r>
              <a:rPr lang="en-US" b="1" dirty="0" smtClean="0">
                <a:solidFill>
                  <a:srgbClr val="40A0C0"/>
                </a:solidFill>
                <a:latin typeface="Comic Sans MS"/>
                <a:cs typeface="Comic Sans MS"/>
              </a:rPr>
              <a:t>   </a:t>
            </a:r>
            <a:r>
              <a:rPr lang="en-US" sz="3027" b="1" dirty="0" smtClean="0">
                <a:solidFill>
                  <a:srgbClr val="008000"/>
                </a:solidFill>
                <a:latin typeface="Comic Sans MS"/>
                <a:cs typeface="Comic Sans MS"/>
              </a:rPr>
              <a:t>TTO is a non-profit organization committed </a:t>
            </a:r>
            <a:r>
              <a:rPr lang="en-US" sz="3027" b="1" dirty="0">
                <a:solidFill>
                  <a:srgbClr val="008000"/>
                </a:solidFill>
                <a:latin typeface="Comic Sans MS"/>
                <a:cs typeface="Comic Sans MS"/>
              </a:rPr>
              <a:t>to inspiring and educating land stewards, offering workshops, conferences and hands-on advice about how to build self-nourishing systems which create healthy farms, gardens and communities</a:t>
            </a:r>
            <a:r>
              <a:rPr lang="en-US" sz="3459" b="1" dirty="0">
                <a:solidFill>
                  <a:srgbClr val="008000"/>
                </a:solidFill>
                <a:latin typeface="Comic Sans MS"/>
                <a:cs typeface="Comic Sans MS"/>
              </a:rPr>
              <a:t>.</a:t>
            </a:r>
            <a:endParaRPr lang="en-US" sz="3459" b="1" dirty="0" smtClean="0">
              <a:solidFill>
                <a:srgbClr val="008000"/>
              </a:solidFill>
              <a:latin typeface="Comic Sans MS"/>
              <a:cs typeface="Comic Sans MS"/>
            </a:endParaRPr>
          </a:p>
          <a:p>
            <a:endParaRPr lang="en-US" dirty="0" smtClean="0">
              <a:solidFill>
                <a:srgbClr val="008000"/>
              </a:solidFill>
            </a:endParaRPr>
          </a:p>
          <a:p>
            <a:endParaRPr lang="en-US" dirty="0" smtClean="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rotWithShape="1">
          <a:gsLst>
            <a:gs pos="44000">
              <a:schemeClr val="bg2">
                <a:tint val="80000"/>
                <a:satMod val="30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678605"/>
          </a:xfrm>
        </p:spPr>
        <p:txBody>
          <a:bodyPr>
            <a:noAutofit/>
          </a:bodyPr>
          <a:lstStyle/>
          <a:p>
            <a:r>
              <a:rPr lang="en-US" sz="3200" dirty="0" smtClean="0">
                <a:solidFill>
                  <a:srgbClr val="800000"/>
                </a:solidFill>
                <a:latin typeface="Comic Sans MS"/>
                <a:cs typeface="Comic Sans MS"/>
              </a:rPr>
              <a:t>2011 Ojai Valley Wide Discussion: </a:t>
            </a:r>
            <a:r>
              <a:rPr lang="en-US" sz="2800" dirty="0" smtClean="0">
                <a:solidFill>
                  <a:srgbClr val="800000"/>
                </a:solidFill>
                <a:latin typeface="Comic Sans MS"/>
                <a:cs typeface="Comic Sans MS"/>
              </a:rPr>
              <a:t/>
            </a:r>
            <a:br>
              <a:rPr lang="en-US" sz="2800" dirty="0" smtClean="0">
                <a:solidFill>
                  <a:srgbClr val="800000"/>
                </a:solidFill>
                <a:latin typeface="Comic Sans MS"/>
                <a:cs typeface="Comic Sans MS"/>
              </a:rPr>
            </a:br>
            <a:r>
              <a:rPr lang="en-US" sz="2800" dirty="0" smtClean="0">
                <a:solidFill>
                  <a:srgbClr val="800000"/>
                </a:solidFill>
                <a:latin typeface="Comic Sans MS"/>
                <a:cs typeface="Comic Sans MS"/>
              </a:rPr>
              <a:t>Next steps to make Ojai Valley a model green &amp; sustainable community</a:t>
            </a:r>
            <a:endParaRPr lang="en-US" sz="2800" dirty="0">
              <a:solidFill>
                <a:srgbClr val="800000"/>
              </a:solidFill>
              <a:latin typeface="Comic Sans MS"/>
              <a:cs typeface="Comic Sans MS"/>
            </a:endParaRPr>
          </a:p>
        </p:txBody>
      </p:sp>
      <p:sp>
        <p:nvSpPr>
          <p:cNvPr id="3" name="Content Placeholder 2"/>
          <p:cNvSpPr>
            <a:spLocks noGrp="1"/>
          </p:cNvSpPr>
          <p:nvPr>
            <p:ph idx="1"/>
          </p:nvPr>
        </p:nvSpPr>
        <p:spPr>
          <a:xfrm>
            <a:off x="457200" y="2087949"/>
            <a:ext cx="8229600" cy="4038214"/>
          </a:xfrm>
        </p:spPr>
        <p:txBody>
          <a:bodyPr>
            <a:normAutofit lnSpcReduction="10000"/>
          </a:bodyPr>
          <a:lstStyle/>
          <a:p>
            <a:endParaRPr lang="en-US" sz="2800" dirty="0" smtClean="0">
              <a:solidFill>
                <a:srgbClr val="008000"/>
              </a:solidFill>
              <a:latin typeface="Comic Sans MS"/>
              <a:cs typeface="Comic Sans MS"/>
            </a:endParaRPr>
          </a:p>
          <a:p>
            <a:r>
              <a:rPr lang="en-US" sz="2800" dirty="0" smtClean="0">
                <a:solidFill>
                  <a:srgbClr val="800000"/>
                </a:solidFill>
                <a:latin typeface="Comic Sans MS"/>
                <a:cs typeface="Comic Sans MS"/>
              </a:rPr>
              <a:t>Support </a:t>
            </a:r>
            <a:r>
              <a:rPr lang="en-US" sz="2800" dirty="0">
                <a:solidFill>
                  <a:srgbClr val="800000"/>
                </a:solidFill>
                <a:latin typeface="Comic Sans MS"/>
                <a:cs typeface="Comic Sans MS"/>
              </a:rPr>
              <a:t>biodiversity and grow healthy soil, thereby allowing the ecosystem to regenerate, and eliminate the need to use toxic pesticides and synthetic fertilizers.</a:t>
            </a:r>
            <a:r>
              <a:rPr lang="en-US" sz="2800" dirty="0" smtClean="0">
                <a:solidFill>
                  <a:srgbClr val="800000"/>
                </a:solidFill>
                <a:latin typeface="Comic Sans MS"/>
                <a:cs typeface="Comic Sans MS"/>
              </a:rPr>
              <a:t> </a:t>
            </a:r>
          </a:p>
          <a:p>
            <a:pPr>
              <a:buNone/>
            </a:pPr>
            <a:r>
              <a:rPr lang="en-US" sz="2800" dirty="0" smtClean="0">
                <a:solidFill>
                  <a:srgbClr val="800000"/>
                </a:solidFill>
                <a:latin typeface="Comic Sans MS"/>
                <a:cs typeface="Comic Sans MS"/>
              </a:rPr>
              <a:t> </a:t>
            </a:r>
          </a:p>
          <a:p>
            <a:r>
              <a:rPr lang="en-US" sz="2800" dirty="0" smtClean="0">
                <a:solidFill>
                  <a:srgbClr val="800000"/>
                </a:solidFill>
                <a:latin typeface="Comic Sans MS"/>
                <a:cs typeface="Comic Sans MS"/>
              </a:rPr>
              <a:t>According </a:t>
            </a:r>
            <a:r>
              <a:rPr lang="en-US" sz="2800" dirty="0">
                <a:solidFill>
                  <a:srgbClr val="800000"/>
                </a:solidFill>
                <a:latin typeface="Comic Sans MS"/>
                <a:cs typeface="Comic Sans MS"/>
              </a:rPr>
              <a:t>to a USDA study, researchers show that Organic Farming Enhances Biodiversity and Natural Pest </a:t>
            </a:r>
            <a:r>
              <a:rPr lang="en-US" sz="2800" dirty="0" smtClean="0">
                <a:solidFill>
                  <a:srgbClr val="800000"/>
                </a:solidFill>
                <a:latin typeface="Comic Sans MS"/>
                <a:cs typeface="Comic Sans MS"/>
              </a:rPr>
              <a:t>Control</a:t>
            </a:r>
            <a:r>
              <a:rPr lang="en-US" sz="2800" dirty="0">
                <a:solidFill>
                  <a:srgbClr val="800000"/>
                </a:solidFill>
                <a:latin typeface="Comic Sans MS"/>
                <a:cs typeface="Comic Sans MS"/>
              </a:rPr>
              <a:t>.</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5033"/>
          </a:xfrm>
        </p:spPr>
        <p:txBody>
          <a:bodyPr>
            <a:normAutofit/>
          </a:bodyPr>
          <a:lstStyle/>
          <a:p>
            <a:r>
              <a:rPr lang="en-US" dirty="0" smtClean="0">
                <a:solidFill>
                  <a:srgbClr val="800000"/>
                </a:solidFill>
                <a:latin typeface="Comic Sans MS"/>
                <a:cs typeface="Comic Sans MS"/>
              </a:rPr>
              <a:t>Organic Ojai Map Project</a:t>
            </a:r>
            <a:endParaRPr lang="en-US" dirty="0">
              <a:solidFill>
                <a:srgbClr val="800000"/>
              </a:solidFill>
              <a:latin typeface="Comic Sans MS"/>
              <a:cs typeface="Comic Sans MS"/>
            </a:endParaRPr>
          </a:p>
        </p:txBody>
      </p:sp>
      <p:pic>
        <p:nvPicPr>
          <p:cNvPr id="4" name="Content Placeholder 3" descr="TtO locations basemap 2-15-2014.pdf"/>
          <p:cNvPicPr>
            <a:picLocks noGrp="1" noChangeAspect="1"/>
          </p:cNvPicPr>
          <p:nvPr>
            <p:ph idx="1"/>
          </p:nvPr>
        </p:nvPicPr>
        <mc:AlternateContent>
          <mc:Choice xmlns:ma="http://schemas.microsoft.com/office/mac/drawingml/2008/main" Requires="ma">
            <p:blipFill>
              <a:blip r:embed="rId2"/>
              <a:srcRect l="-8828" r="-8828"/>
              <a:stretch>
                <a:fillRect/>
              </a:stretch>
            </p:blipFill>
          </mc:Choice>
          <mc:Fallback>
            <p:blipFill>
              <a:blip r:embed="rId3"/>
              <a:srcRect l="-8828" r="-8828"/>
              <a:stretch>
                <a:fillRect/>
              </a:stretch>
            </p:blipFill>
          </mc:Fallback>
        </mc:AlternateContent>
        <p:spPr>
          <a:xfrm>
            <a:off x="-748837" y="1189671"/>
            <a:ext cx="10557901" cy="5806440"/>
          </a:xfr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a:cs typeface="Comic Sans MS"/>
              </a:rPr>
              <a:t>Compost!</a:t>
            </a:r>
            <a:endParaRPr lang="en-US" dirty="0">
              <a:latin typeface="Comic Sans MS"/>
              <a:cs typeface="Comic Sans MS"/>
            </a:endParaRPr>
          </a:p>
        </p:txBody>
      </p:sp>
      <p:sp>
        <p:nvSpPr>
          <p:cNvPr id="3" name="Content Placeholder 2"/>
          <p:cNvSpPr>
            <a:spLocks noGrp="1"/>
          </p:cNvSpPr>
          <p:nvPr>
            <p:ph idx="1"/>
          </p:nvPr>
        </p:nvSpPr>
        <p:spPr/>
        <p:txBody>
          <a:bodyPr/>
          <a:lstStyle/>
          <a:p>
            <a:r>
              <a:rPr lang="en-US" dirty="0" smtClean="0">
                <a:latin typeface="Comic Sans MS"/>
                <a:cs typeface="Comic Sans MS"/>
              </a:rPr>
              <a:t>Compost is the ultimate ingredient for building fertile soil. </a:t>
            </a:r>
            <a:r>
              <a:rPr lang="en-US" dirty="0" smtClean="0">
                <a:latin typeface="Comic Sans MS"/>
                <a:cs typeface="Comic Sans MS"/>
              </a:rPr>
              <a:t> </a:t>
            </a:r>
          </a:p>
          <a:p>
            <a:endParaRPr lang="en-US" dirty="0" smtClean="0">
              <a:latin typeface="Comic Sans MS"/>
              <a:cs typeface="Comic Sans MS"/>
            </a:endParaRPr>
          </a:p>
          <a:p>
            <a:pPr>
              <a:buNone/>
            </a:pPr>
            <a:r>
              <a:rPr lang="en-US" dirty="0" smtClean="0">
                <a:latin typeface="Comic Sans MS"/>
                <a:cs typeface="Comic Sans MS"/>
              </a:rPr>
              <a:t>If </a:t>
            </a:r>
            <a:r>
              <a:rPr lang="en-US" dirty="0" smtClean="0">
                <a:latin typeface="Comic Sans MS"/>
                <a:cs typeface="Comic Sans MS"/>
              </a:rPr>
              <a:t>everyone composted their kitchen </a:t>
            </a:r>
            <a:r>
              <a:rPr lang="en-US" dirty="0" smtClean="0">
                <a:latin typeface="Comic Sans MS"/>
                <a:cs typeface="Comic Sans MS"/>
              </a:rPr>
              <a:t>and</a:t>
            </a:r>
          </a:p>
          <a:p>
            <a:pPr>
              <a:buNone/>
            </a:pPr>
            <a:r>
              <a:rPr lang="en-US" dirty="0" smtClean="0">
                <a:latin typeface="Comic Sans MS"/>
                <a:cs typeface="Comic Sans MS"/>
              </a:rPr>
              <a:t>garden </a:t>
            </a:r>
            <a:r>
              <a:rPr lang="en-US" dirty="0" smtClean="0">
                <a:latin typeface="Comic Sans MS"/>
                <a:cs typeface="Comic Sans MS"/>
              </a:rPr>
              <a:t>waste, the world would be </a:t>
            </a:r>
            <a:r>
              <a:rPr lang="en-US" dirty="0" smtClean="0">
                <a:latin typeface="Comic Sans MS"/>
                <a:cs typeface="Comic Sans MS"/>
              </a:rPr>
              <a:t>a</a:t>
            </a:r>
          </a:p>
          <a:p>
            <a:pPr>
              <a:buNone/>
            </a:pPr>
            <a:r>
              <a:rPr lang="en-US" dirty="0" smtClean="0">
                <a:latin typeface="Comic Sans MS"/>
                <a:cs typeface="Comic Sans MS"/>
              </a:rPr>
              <a:t>cleaner </a:t>
            </a:r>
            <a:r>
              <a:rPr lang="en-US" dirty="0" smtClean="0">
                <a:latin typeface="Comic Sans MS"/>
                <a:cs typeface="Comic Sans MS"/>
              </a:rPr>
              <a:t>place, and we would all enjoy </a:t>
            </a:r>
            <a:r>
              <a:rPr lang="en-US" dirty="0" smtClean="0">
                <a:latin typeface="Comic Sans MS"/>
                <a:cs typeface="Comic Sans MS"/>
              </a:rPr>
              <a:t>more</a:t>
            </a:r>
          </a:p>
          <a:p>
            <a:pPr>
              <a:buNone/>
            </a:pPr>
            <a:r>
              <a:rPr lang="en-US" dirty="0" smtClean="0">
                <a:latin typeface="Comic Sans MS"/>
                <a:cs typeface="Comic Sans MS"/>
              </a:rPr>
              <a:t>productive </a:t>
            </a:r>
            <a:r>
              <a:rPr lang="en-US" dirty="0" smtClean="0">
                <a:latin typeface="Comic Sans MS"/>
                <a:cs typeface="Comic Sans MS"/>
              </a:rPr>
              <a:t>organic gardens. </a:t>
            </a:r>
            <a:endParaRPr lang="en-US" dirty="0">
              <a:latin typeface="Comic Sans MS"/>
              <a:cs typeface="Comic Sans M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a:cs typeface="Comic Sans MS"/>
              </a:rPr>
              <a:t>Making your own </a:t>
            </a:r>
            <a:r>
              <a:rPr lang="en-US" dirty="0" smtClean="0">
                <a:latin typeface="Comic Sans MS"/>
                <a:cs typeface="Comic Sans MS"/>
              </a:rPr>
              <a:t>c</a:t>
            </a:r>
            <a:r>
              <a:rPr lang="en-US" dirty="0" smtClean="0">
                <a:latin typeface="Comic Sans MS"/>
                <a:cs typeface="Comic Sans MS"/>
              </a:rPr>
              <a:t>ompost </a:t>
            </a:r>
            <a:endParaRPr lang="en-US" dirty="0">
              <a:latin typeface="Comic Sans MS"/>
              <a:cs typeface="Comic Sans MS"/>
            </a:endParaRPr>
          </a:p>
        </p:txBody>
      </p:sp>
      <p:sp>
        <p:nvSpPr>
          <p:cNvPr id="3" name="Content Placeholder 2"/>
          <p:cNvSpPr>
            <a:spLocks noGrp="1"/>
          </p:cNvSpPr>
          <p:nvPr>
            <p:ph idx="1"/>
          </p:nvPr>
        </p:nvSpPr>
        <p:spPr>
          <a:xfrm>
            <a:off x="305556" y="1600200"/>
            <a:ext cx="8660601" cy="4525963"/>
          </a:xfrm>
        </p:spPr>
        <p:txBody>
          <a:bodyPr>
            <a:normAutofit/>
          </a:bodyPr>
          <a:lstStyle/>
          <a:p>
            <a:pPr>
              <a:buNone/>
            </a:pPr>
            <a:r>
              <a:rPr lang="en-US" sz="2400" dirty="0" smtClean="0">
                <a:latin typeface="Comic Sans MS"/>
                <a:cs typeface="Comic Sans MS"/>
              </a:rPr>
              <a:t>1. </a:t>
            </a:r>
            <a:r>
              <a:rPr lang="en-US" sz="2400" dirty="0" smtClean="0">
                <a:latin typeface="Comic Sans MS"/>
                <a:cs typeface="Comic Sans MS"/>
              </a:rPr>
              <a:t>Buy or build a </a:t>
            </a:r>
            <a:r>
              <a:rPr lang="en-US" sz="2400" dirty="0" smtClean="0">
                <a:latin typeface="Comic Sans MS"/>
                <a:cs typeface="Comic Sans MS"/>
              </a:rPr>
              <a:t>compost </a:t>
            </a:r>
            <a:r>
              <a:rPr lang="en-US" sz="2400" dirty="0" smtClean="0">
                <a:latin typeface="Comic Sans MS"/>
                <a:cs typeface="Comic Sans MS"/>
              </a:rPr>
              <a:t>bin.</a:t>
            </a:r>
          </a:p>
          <a:p>
            <a:pPr>
              <a:buNone/>
            </a:pPr>
            <a:r>
              <a:rPr lang="en-US" sz="2400" dirty="0" smtClean="0">
                <a:latin typeface="Comic Sans MS"/>
                <a:cs typeface="Comic Sans MS"/>
              </a:rPr>
              <a:t>2</a:t>
            </a:r>
            <a:r>
              <a:rPr lang="en-US" sz="2400" dirty="0" smtClean="0">
                <a:latin typeface="Comic Sans MS"/>
                <a:cs typeface="Comic Sans MS"/>
              </a:rPr>
              <a:t>. Pick the perfect spot for your compost heap or </a:t>
            </a:r>
            <a:r>
              <a:rPr lang="en-US" sz="2400" dirty="0" smtClean="0">
                <a:latin typeface="Comic Sans MS"/>
                <a:cs typeface="Comic Sans MS"/>
              </a:rPr>
              <a:t>bin</a:t>
            </a:r>
          </a:p>
          <a:p>
            <a:pPr>
              <a:buNone/>
            </a:pPr>
            <a:r>
              <a:rPr lang="en-US" sz="2400" dirty="0" smtClean="0">
                <a:latin typeface="Comic Sans MS"/>
                <a:cs typeface="Comic Sans MS"/>
              </a:rPr>
              <a:t>3</a:t>
            </a:r>
            <a:r>
              <a:rPr lang="en-US" sz="2400" dirty="0" smtClean="0">
                <a:latin typeface="Comic Sans MS"/>
                <a:cs typeface="Comic Sans MS"/>
              </a:rPr>
              <a:t>. Let the worms do the hard </a:t>
            </a:r>
            <a:r>
              <a:rPr lang="en-US" sz="2400" dirty="0" smtClean="0">
                <a:latin typeface="Comic Sans MS"/>
                <a:cs typeface="Comic Sans MS"/>
              </a:rPr>
              <a:t>work</a:t>
            </a:r>
          </a:p>
          <a:p>
            <a:pPr>
              <a:buNone/>
            </a:pPr>
            <a:r>
              <a:rPr lang="en-US" sz="2400" dirty="0" smtClean="0">
                <a:latin typeface="Comic Sans MS"/>
                <a:cs typeface="Comic Sans MS"/>
              </a:rPr>
              <a:t>4</a:t>
            </a:r>
            <a:r>
              <a:rPr lang="en-US" sz="2400" dirty="0" smtClean="0">
                <a:latin typeface="Comic Sans MS"/>
                <a:cs typeface="Comic Sans MS"/>
              </a:rPr>
              <a:t>. Put the right stuff </a:t>
            </a:r>
            <a:r>
              <a:rPr lang="en-US" sz="2400" dirty="0" smtClean="0">
                <a:latin typeface="Comic Sans MS"/>
                <a:cs typeface="Comic Sans MS"/>
              </a:rPr>
              <a:t>in (pesticide</a:t>
            </a:r>
            <a:r>
              <a:rPr lang="en-US" sz="2400" smtClean="0">
                <a:latin typeface="Comic Sans MS"/>
                <a:cs typeface="Comic Sans MS"/>
              </a:rPr>
              <a:t>/herbicide free, organic)</a:t>
            </a:r>
          </a:p>
          <a:p>
            <a:pPr>
              <a:buNone/>
            </a:pPr>
            <a:r>
              <a:rPr lang="en-US" sz="2400" dirty="0" smtClean="0">
                <a:latin typeface="Comic Sans MS"/>
                <a:cs typeface="Comic Sans MS"/>
              </a:rPr>
              <a:t>5</a:t>
            </a:r>
            <a:r>
              <a:rPr lang="en-US" sz="2400" dirty="0" smtClean="0">
                <a:latin typeface="Comic Sans MS"/>
                <a:cs typeface="Comic Sans MS"/>
              </a:rPr>
              <a:t>. Don’t put the wrong stuff </a:t>
            </a:r>
            <a:r>
              <a:rPr lang="en-US" sz="2400" dirty="0" smtClean="0">
                <a:latin typeface="Comic Sans MS"/>
                <a:cs typeface="Comic Sans MS"/>
              </a:rPr>
              <a:t>in (no meat)</a:t>
            </a:r>
          </a:p>
          <a:p>
            <a:pPr>
              <a:buNone/>
            </a:pPr>
            <a:r>
              <a:rPr lang="en-US" sz="2400" dirty="0" smtClean="0">
                <a:latin typeface="Comic Sans MS"/>
                <a:cs typeface="Comic Sans MS"/>
              </a:rPr>
              <a:t>6</a:t>
            </a:r>
            <a:r>
              <a:rPr lang="en-US" sz="2400" dirty="0" smtClean="0">
                <a:latin typeface="Comic Sans MS"/>
                <a:cs typeface="Comic Sans MS"/>
              </a:rPr>
              <a:t>. Get the balance </a:t>
            </a:r>
            <a:r>
              <a:rPr lang="en-US" sz="2400" dirty="0" smtClean="0">
                <a:latin typeface="Comic Sans MS"/>
                <a:cs typeface="Comic Sans MS"/>
              </a:rPr>
              <a:t>right</a:t>
            </a:r>
          </a:p>
          <a:p>
            <a:pPr>
              <a:buNone/>
            </a:pPr>
            <a:r>
              <a:rPr lang="en-US" sz="2400" dirty="0" smtClean="0">
                <a:latin typeface="Comic Sans MS"/>
                <a:cs typeface="Comic Sans MS"/>
              </a:rPr>
              <a:t>7</a:t>
            </a:r>
            <a:r>
              <a:rPr lang="en-US" sz="2400" dirty="0" smtClean="0">
                <a:latin typeface="Comic Sans MS"/>
                <a:cs typeface="Comic Sans MS"/>
              </a:rPr>
              <a:t>. Give it a good </a:t>
            </a:r>
            <a:r>
              <a:rPr lang="en-US" sz="2400" dirty="0" smtClean="0">
                <a:latin typeface="Comic Sans MS"/>
                <a:cs typeface="Comic Sans MS"/>
              </a:rPr>
              <a:t>airing</a:t>
            </a:r>
          </a:p>
          <a:p>
            <a:pPr>
              <a:buNone/>
            </a:pPr>
            <a:r>
              <a:rPr lang="en-US" sz="2400" dirty="0" smtClean="0">
                <a:latin typeface="Comic Sans MS"/>
                <a:cs typeface="Comic Sans MS"/>
              </a:rPr>
              <a:t>8</a:t>
            </a:r>
            <a:r>
              <a:rPr lang="en-US" sz="2400" dirty="0" smtClean="0">
                <a:latin typeface="Comic Sans MS"/>
                <a:cs typeface="Comic Sans MS"/>
              </a:rPr>
              <a:t>. Boost to the </a:t>
            </a:r>
            <a:r>
              <a:rPr lang="en-US" sz="2400" dirty="0" smtClean="0">
                <a:latin typeface="Comic Sans MS"/>
                <a:cs typeface="Comic Sans MS"/>
              </a:rPr>
              <a:t>system</a:t>
            </a:r>
          </a:p>
          <a:p>
            <a:pPr>
              <a:buNone/>
            </a:pPr>
            <a:r>
              <a:rPr lang="en-US" sz="2400" dirty="0" smtClean="0">
                <a:latin typeface="Comic Sans MS"/>
                <a:cs typeface="Comic Sans MS"/>
              </a:rPr>
              <a:t>9</a:t>
            </a:r>
            <a:r>
              <a:rPr lang="en-US" sz="2400" dirty="0" smtClean="0">
                <a:latin typeface="Comic Sans MS"/>
                <a:cs typeface="Comic Sans MS"/>
              </a:rPr>
              <a:t>. Turn fallen leaves into compost </a:t>
            </a:r>
            <a:r>
              <a:rPr lang="en-US" sz="2400" dirty="0" smtClean="0">
                <a:latin typeface="Comic Sans MS"/>
                <a:cs typeface="Comic Sans MS"/>
              </a:rPr>
              <a:t>too</a:t>
            </a:r>
          </a:p>
          <a:p>
            <a:pPr>
              <a:buNone/>
            </a:pPr>
            <a:r>
              <a:rPr lang="en-US" sz="2400" dirty="0" smtClean="0">
                <a:latin typeface="Comic Sans MS"/>
                <a:cs typeface="Comic Sans MS"/>
              </a:rPr>
              <a:t>10</a:t>
            </a:r>
            <a:r>
              <a:rPr lang="en-US" sz="2400" dirty="0" smtClean="0">
                <a:latin typeface="Comic Sans MS"/>
                <a:cs typeface="Comic Sans MS"/>
              </a:rPr>
              <a:t>. Getting the best out of your compost</a:t>
            </a:r>
            <a:endParaRPr lang="en-US" sz="2400" dirty="0">
              <a:latin typeface="Comic Sans MS"/>
              <a:cs typeface="Comic Sans M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dirty="0" smtClean="0">
                <a:latin typeface="Comic Sans MS"/>
                <a:cs typeface="Comic Sans MS"/>
              </a:rPr>
              <a:t>INSTRUCTIONS FOR FAST COMPOSTING </a:t>
            </a:r>
            <a:endParaRPr lang="en-US" dirty="0">
              <a:latin typeface="Comic Sans MS"/>
              <a:cs typeface="Comic Sans MS"/>
            </a:endParaRPr>
          </a:p>
        </p:txBody>
      </p:sp>
      <p:sp>
        <p:nvSpPr>
          <p:cNvPr id="3" name="Content Placeholder 2"/>
          <p:cNvSpPr>
            <a:spLocks noGrp="1"/>
          </p:cNvSpPr>
          <p:nvPr>
            <p:ph idx="1"/>
          </p:nvPr>
        </p:nvSpPr>
        <p:spPr>
          <a:xfrm>
            <a:off x="457200" y="1417637"/>
            <a:ext cx="8229600" cy="5180173"/>
          </a:xfrm>
        </p:spPr>
        <p:txBody>
          <a:bodyPr>
            <a:noAutofit/>
          </a:bodyPr>
          <a:lstStyle/>
          <a:p>
            <a:pPr>
              <a:buNone/>
            </a:pPr>
            <a:r>
              <a:rPr lang="en-US" sz="1800" dirty="0" smtClean="0"/>
              <a:t> </a:t>
            </a:r>
            <a:endParaRPr lang="en-US" sz="1800" dirty="0" smtClean="0">
              <a:latin typeface="Comic Sans MS"/>
              <a:cs typeface="Comic Sans MS"/>
            </a:endParaRPr>
          </a:p>
          <a:p>
            <a:r>
              <a:rPr lang="en-US" sz="1800" dirty="0" smtClean="0">
                <a:latin typeface="Comic Sans MS"/>
                <a:cs typeface="Comic Sans MS"/>
              </a:rPr>
              <a:t>shredded leaves (about 2/3 by volume)</a:t>
            </a:r>
          </a:p>
          <a:p>
            <a:r>
              <a:rPr lang="en-US" sz="1800" dirty="0" smtClean="0">
                <a:latin typeface="Comic Sans MS"/>
                <a:cs typeface="Comic Sans MS"/>
              </a:rPr>
              <a:t>fresh grass </a:t>
            </a:r>
            <a:r>
              <a:rPr lang="en-US" sz="1800" dirty="0" smtClean="0">
                <a:latin typeface="Comic Sans MS"/>
                <a:cs typeface="Comic Sans MS"/>
              </a:rPr>
              <a:t>clippings  </a:t>
            </a:r>
            <a:r>
              <a:rPr lang="en-US" sz="1800" dirty="0" smtClean="0">
                <a:latin typeface="Comic Sans MS"/>
                <a:cs typeface="Comic Sans MS"/>
              </a:rPr>
              <a:t>(about 1/3 by volume, or slightly more for faster decomposition</a:t>
            </a:r>
            <a:r>
              <a:rPr lang="en-US" sz="1800" dirty="0" smtClean="0">
                <a:latin typeface="Comic Sans MS"/>
                <a:cs typeface="Comic Sans MS"/>
              </a:rPr>
              <a:t>)</a:t>
            </a:r>
          </a:p>
          <a:p>
            <a:r>
              <a:rPr lang="en-US" sz="1800" dirty="0" smtClean="0">
                <a:latin typeface="Comic Sans MS"/>
                <a:cs typeface="Comic Sans MS"/>
              </a:rPr>
              <a:t>kitchen </a:t>
            </a:r>
            <a:r>
              <a:rPr lang="en-US" sz="1800" dirty="0" smtClean="0">
                <a:latin typeface="Comic Sans MS"/>
                <a:cs typeface="Comic Sans MS"/>
              </a:rPr>
              <a:t>scraps (grind in blender)</a:t>
            </a:r>
            <a:endParaRPr lang="en-US" sz="1800" dirty="0" smtClean="0">
              <a:latin typeface="Comic Sans MS"/>
              <a:cs typeface="Comic Sans MS"/>
            </a:endParaRPr>
          </a:p>
          <a:p>
            <a:endParaRPr lang="en-US" sz="1800" dirty="0" smtClean="0">
              <a:latin typeface="Comic Sans MS"/>
              <a:cs typeface="Comic Sans MS"/>
            </a:endParaRPr>
          </a:p>
          <a:p>
            <a:r>
              <a:rPr lang="en-US" sz="1800" dirty="0" smtClean="0">
                <a:latin typeface="Comic Sans MS"/>
                <a:cs typeface="Comic Sans MS"/>
              </a:rPr>
              <a:t>Begin </a:t>
            </a:r>
            <a:r>
              <a:rPr lang="en-US" sz="1800" dirty="0" smtClean="0">
                <a:latin typeface="Comic Sans MS"/>
                <a:cs typeface="Comic Sans MS"/>
              </a:rPr>
              <a:t>the pile with a 4" layer of leaves. Add a 2" layer of grass clippings. Repeat the layers until the pile is about 4' high, then add the kitchen scraps.</a:t>
            </a:r>
          </a:p>
          <a:p>
            <a:pPr>
              <a:buNone/>
            </a:pPr>
            <a:r>
              <a:rPr lang="en-US" sz="1800" dirty="0" smtClean="0">
                <a:latin typeface="Comic Sans MS"/>
                <a:cs typeface="Comic Sans MS"/>
              </a:rPr>
              <a:t> </a:t>
            </a:r>
          </a:p>
          <a:p>
            <a:r>
              <a:rPr lang="en-US" sz="1800" dirty="0" smtClean="0">
                <a:latin typeface="Comic Sans MS"/>
                <a:cs typeface="Comic Sans MS"/>
              </a:rPr>
              <a:t>Chop vertically through the pile with the tines of a pitchfork to thoroughly bruise and mix the materials. Add just enough water to moisten the pile, then cover it with a black plastic garbage bag. Using the same chopping technique, turn the pile on the second day after the pile is built, again on the fourth day, then every three days until the compost is finished. Except in dry weather, no further watering should be necessary.</a:t>
            </a:r>
          </a:p>
          <a:p>
            <a:pPr>
              <a:buNone/>
            </a:pPr>
            <a:r>
              <a:rPr lang="en-US" sz="1800" dirty="0" smtClean="0">
                <a:latin typeface="Comic Sans MS"/>
                <a:cs typeface="Comic Sans MS"/>
              </a:rPr>
              <a:t> </a:t>
            </a:r>
          </a:p>
          <a:p>
            <a:r>
              <a:rPr lang="en-US" sz="1800" dirty="0" smtClean="0">
                <a:latin typeface="Comic Sans MS"/>
                <a:cs typeface="Comic Sans MS"/>
              </a:rPr>
              <a:t>The compost should be finished in about two </a:t>
            </a:r>
            <a:r>
              <a:rPr lang="en-US" sz="1800" dirty="0" smtClean="0">
                <a:latin typeface="Comic Sans MS"/>
                <a:cs typeface="Comic Sans MS"/>
              </a:rPr>
              <a:t>weeks.  (An </a:t>
            </a:r>
            <a:r>
              <a:rPr lang="en-US" sz="1800" dirty="0" smtClean="0">
                <a:latin typeface="Comic Sans MS"/>
                <a:cs typeface="Comic Sans MS"/>
              </a:rPr>
              <a:t>unattended pile made with </a:t>
            </a:r>
            <a:r>
              <a:rPr lang="en-US" sz="1800" dirty="0" smtClean="0">
                <a:latin typeface="Comic Sans MS"/>
                <a:cs typeface="Comic Sans MS"/>
              </a:rPr>
              <a:t>unshredded</a:t>
            </a:r>
            <a:r>
              <a:rPr lang="en-US" sz="1800" dirty="0" smtClean="0">
                <a:latin typeface="Comic Sans MS"/>
                <a:cs typeface="Comic Sans MS"/>
              </a:rPr>
              <a:t> material may take longer than a year to decompose</a:t>
            </a:r>
            <a:r>
              <a:rPr lang="en-US" sz="1800" dirty="0" smtClean="0">
                <a:latin typeface="Comic Sans MS"/>
                <a:cs typeface="Comic Sans MS"/>
              </a:rPr>
              <a:t>.)</a:t>
            </a:r>
          </a:p>
          <a:p>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7"/>
            <a:ext cx="9144000" cy="1444039"/>
          </a:xfrm>
        </p:spPr>
        <p:txBody>
          <a:bodyPr>
            <a:normAutofit fontScale="90000"/>
          </a:bodyPr>
          <a:lstStyle/>
          <a:p>
            <a:r>
              <a:rPr lang="en-US" dirty="0" smtClean="0">
                <a:latin typeface="Comic Sans MS"/>
                <a:cs typeface="Comic Sans MS"/>
              </a:rPr>
              <a:t>Herbicide Carryover in Hay, Manure, Compost, and Grass Clippings</a:t>
            </a:r>
            <a:endParaRPr lang="en-US" dirty="0">
              <a:latin typeface="Comic Sans MS"/>
              <a:cs typeface="Comic Sans MS"/>
            </a:endParaRPr>
          </a:p>
        </p:txBody>
      </p:sp>
      <p:sp>
        <p:nvSpPr>
          <p:cNvPr id="3" name="Content Placeholder 2"/>
          <p:cNvSpPr>
            <a:spLocks noGrp="1"/>
          </p:cNvSpPr>
          <p:nvPr>
            <p:ph idx="1"/>
          </p:nvPr>
        </p:nvSpPr>
        <p:spPr>
          <a:xfrm>
            <a:off x="457200" y="1600200"/>
            <a:ext cx="8229600" cy="5026256"/>
          </a:xfrm>
        </p:spPr>
        <p:txBody>
          <a:bodyPr>
            <a:normAutofit fontScale="70000" lnSpcReduction="20000"/>
          </a:bodyPr>
          <a:lstStyle/>
          <a:p>
            <a:pPr>
              <a:buNone/>
            </a:pPr>
            <a:endParaRPr lang="en-US" dirty="0" smtClean="0">
              <a:latin typeface="Comic Sans MS"/>
              <a:cs typeface="Comic Sans MS"/>
            </a:endParaRPr>
          </a:p>
          <a:p>
            <a:pPr>
              <a:buNone/>
            </a:pPr>
            <a:endParaRPr lang="en-US" b="1" dirty="0" smtClean="0">
              <a:latin typeface="Comic Sans MS"/>
              <a:cs typeface="Comic Sans MS"/>
            </a:endParaRPr>
          </a:p>
          <a:p>
            <a:pPr>
              <a:buNone/>
            </a:pPr>
            <a:r>
              <a:rPr lang="en-US" b="1" dirty="0" smtClean="0">
                <a:latin typeface="Comic Sans MS"/>
                <a:cs typeface="Comic Sans MS"/>
              </a:rPr>
              <a:t>Many </a:t>
            </a:r>
            <a:r>
              <a:rPr lang="en-US" b="1" dirty="0" smtClean="0">
                <a:latin typeface="Comic Sans MS"/>
                <a:cs typeface="Comic Sans MS"/>
              </a:rPr>
              <a:t>farmers and home gardeners have</a:t>
            </a:r>
            <a:r>
              <a:rPr lang="en-US" b="1" dirty="0" smtClean="0">
                <a:latin typeface="Comic Sans MS"/>
                <a:cs typeface="Comic Sans MS"/>
              </a:rPr>
              <a:t> reported damage</a:t>
            </a:r>
          </a:p>
          <a:p>
            <a:pPr>
              <a:buNone/>
            </a:pPr>
            <a:r>
              <a:rPr lang="en-US" b="1" dirty="0" smtClean="0">
                <a:latin typeface="Comic Sans MS"/>
                <a:cs typeface="Comic Sans MS"/>
              </a:rPr>
              <a:t>to </a:t>
            </a:r>
            <a:r>
              <a:rPr lang="en-US" b="1" dirty="0" smtClean="0">
                <a:latin typeface="Comic Sans MS"/>
                <a:cs typeface="Comic Sans MS"/>
              </a:rPr>
              <a:t>vegetable and flower crops after applying horse </a:t>
            </a:r>
            <a:r>
              <a:rPr lang="en-US" b="1" dirty="0" smtClean="0">
                <a:latin typeface="Comic Sans MS"/>
                <a:cs typeface="Comic Sans MS"/>
              </a:rPr>
              <a:t>or</a:t>
            </a:r>
          </a:p>
          <a:p>
            <a:pPr>
              <a:buNone/>
            </a:pPr>
            <a:r>
              <a:rPr lang="en-US" b="1" dirty="0" smtClean="0">
                <a:latin typeface="Comic Sans MS"/>
                <a:cs typeface="Comic Sans MS"/>
              </a:rPr>
              <a:t>livestock </a:t>
            </a:r>
            <a:r>
              <a:rPr lang="en-US" b="1" dirty="0" smtClean="0">
                <a:latin typeface="Comic Sans MS"/>
                <a:cs typeface="Comic Sans MS"/>
              </a:rPr>
              <a:t>manure, compost, hay, and grass clippings to </a:t>
            </a:r>
            <a:r>
              <a:rPr lang="en-US" b="1" dirty="0" smtClean="0">
                <a:latin typeface="Comic Sans MS"/>
                <a:cs typeface="Comic Sans MS"/>
              </a:rPr>
              <a:t>the</a:t>
            </a:r>
          </a:p>
          <a:p>
            <a:pPr>
              <a:buNone/>
            </a:pPr>
            <a:r>
              <a:rPr lang="en-US" b="1" dirty="0" smtClean="0">
                <a:latin typeface="Comic Sans MS"/>
                <a:cs typeface="Comic Sans MS"/>
              </a:rPr>
              <a:t>soil</a:t>
            </a:r>
            <a:r>
              <a:rPr lang="en-US" b="1" dirty="0" smtClean="0">
                <a:latin typeface="Comic Sans MS"/>
                <a:cs typeface="Comic Sans MS"/>
              </a:rPr>
              <a:t>.</a:t>
            </a:r>
            <a:r>
              <a:rPr lang="en-US" b="1" dirty="0" smtClean="0">
                <a:latin typeface="Comic Sans MS"/>
                <a:cs typeface="Comic Sans MS"/>
              </a:rPr>
              <a:t> </a:t>
            </a:r>
          </a:p>
          <a:p>
            <a:pPr>
              <a:buNone/>
            </a:pPr>
            <a:endParaRPr lang="en-US" b="1" dirty="0" smtClean="0">
              <a:latin typeface="Comic Sans MS"/>
              <a:cs typeface="Comic Sans MS"/>
            </a:endParaRPr>
          </a:p>
          <a:p>
            <a:pPr>
              <a:buNone/>
            </a:pPr>
            <a:r>
              <a:rPr lang="en-US" b="1" dirty="0" smtClean="0">
                <a:latin typeface="Comic Sans MS"/>
                <a:cs typeface="Comic Sans MS"/>
              </a:rPr>
              <a:t>Symptoms </a:t>
            </a:r>
            <a:r>
              <a:rPr lang="en-US" b="1" dirty="0" smtClean="0">
                <a:latin typeface="Comic Sans MS"/>
                <a:cs typeface="Comic Sans MS"/>
              </a:rPr>
              <a:t>reported include poor </a:t>
            </a:r>
            <a:r>
              <a:rPr lang="en-US" b="1" dirty="0" smtClean="0">
                <a:latin typeface="Comic Sans MS"/>
                <a:cs typeface="Comic Sans MS"/>
              </a:rPr>
              <a:t>seed germination;</a:t>
            </a:r>
          </a:p>
          <a:p>
            <a:pPr>
              <a:buNone/>
            </a:pPr>
            <a:r>
              <a:rPr lang="en-US" b="1" dirty="0" smtClean="0">
                <a:latin typeface="Comic Sans MS"/>
                <a:cs typeface="Comic Sans MS"/>
              </a:rPr>
              <a:t>death </a:t>
            </a:r>
            <a:r>
              <a:rPr lang="en-US" b="1" dirty="0" smtClean="0">
                <a:latin typeface="Comic Sans MS"/>
                <a:cs typeface="Comic Sans MS"/>
              </a:rPr>
              <a:t>of young plants; twisted, cupped, </a:t>
            </a:r>
            <a:r>
              <a:rPr lang="en-US" b="1" dirty="0" smtClean="0">
                <a:latin typeface="Comic Sans MS"/>
                <a:cs typeface="Comic Sans MS"/>
              </a:rPr>
              <a:t>and</a:t>
            </a:r>
          </a:p>
          <a:p>
            <a:pPr>
              <a:buNone/>
            </a:pPr>
            <a:r>
              <a:rPr lang="en-US" b="1" dirty="0" smtClean="0">
                <a:latin typeface="Comic Sans MS"/>
                <a:cs typeface="Comic Sans MS"/>
              </a:rPr>
              <a:t>elongated </a:t>
            </a:r>
            <a:r>
              <a:rPr lang="en-US" b="1" dirty="0" smtClean="0">
                <a:latin typeface="Comic Sans MS"/>
                <a:cs typeface="Comic Sans MS"/>
              </a:rPr>
              <a:t>leaves; misshapen fruit; and reduced </a:t>
            </a:r>
            <a:r>
              <a:rPr lang="en-US" b="1" dirty="0" smtClean="0">
                <a:latin typeface="Comic Sans MS"/>
                <a:cs typeface="Comic Sans MS"/>
              </a:rPr>
              <a:t>yields.</a:t>
            </a:r>
          </a:p>
          <a:p>
            <a:pPr>
              <a:buNone/>
            </a:pPr>
            <a:endParaRPr lang="en-US" b="1" dirty="0" smtClean="0">
              <a:latin typeface="Comic Sans MS"/>
              <a:cs typeface="Comic Sans MS"/>
            </a:endParaRPr>
          </a:p>
          <a:p>
            <a:pPr>
              <a:buNone/>
            </a:pPr>
            <a:r>
              <a:rPr lang="en-US" b="1" dirty="0" smtClean="0">
                <a:latin typeface="Comic Sans MS"/>
                <a:cs typeface="Comic Sans MS"/>
              </a:rPr>
              <a:t>Symptoms </a:t>
            </a:r>
            <a:r>
              <a:rPr lang="en-US" b="1" dirty="0" smtClean="0">
                <a:latin typeface="Comic Sans MS"/>
                <a:cs typeface="Comic Sans MS"/>
              </a:rPr>
              <a:t>can be </a:t>
            </a:r>
            <a:r>
              <a:rPr lang="en-US" b="1" dirty="0" smtClean="0">
                <a:latin typeface="Comic Sans MS"/>
                <a:cs typeface="Comic Sans MS"/>
              </a:rPr>
              <a:t>caused by herbicide drift and the</a:t>
            </a:r>
          </a:p>
          <a:p>
            <a:pPr>
              <a:buNone/>
            </a:pPr>
            <a:r>
              <a:rPr lang="en-US" b="1" dirty="0" smtClean="0">
                <a:latin typeface="Comic Sans MS"/>
                <a:cs typeface="Comic Sans MS"/>
              </a:rPr>
              <a:t>presence </a:t>
            </a:r>
            <a:r>
              <a:rPr lang="en-US" b="1" dirty="0" smtClean="0">
                <a:latin typeface="Comic Sans MS"/>
                <a:cs typeface="Comic Sans MS"/>
              </a:rPr>
              <a:t>of herbicides in the manure</a:t>
            </a:r>
            <a:r>
              <a:rPr lang="en-US" b="1" dirty="0" smtClean="0">
                <a:latin typeface="Comic Sans MS"/>
                <a:cs typeface="Comic Sans MS"/>
              </a:rPr>
              <a:t>, compost</a:t>
            </a:r>
            <a:r>
              <a:rPr lang="en-US" b="1" dirty="0" smtClean="0">
                <a:latin typeface="Comic Sans MS"/>
                <a:cs typeface="Comic Sans MS"/>
              </a:rPr>
              <a:t>, hay, </a:t>
            </a:r>
            <a:r>
              <a:rPr lang="en-US" b="1" dirty="0" smtClean="0">
                <a:latin typeface="Comic Sans MS"/>
                <a:cs typeface="Comic Sans MS"/>
              </a:rPr>
              <a:t>or</a:t>
            </a:r>
          </a:p>
          <a:p>
            <a:pPr>
              <a:buNone/>
            </a:pPr>
            <a:r>
              <a:rPr lang="en-US" b="1" dirty="0" smtClean="0">
                <a:latin typeface="Comic Sans MS"/>
                <a:cs typeface="Comic Sans MS"/>
              </a:rPr>
              <a:t>grass </a:t>
            </a:r>
            <a:r>
              <a:rPr lang="en-US" b="1" dirty="0" smtClean="0">
                <a:latin typeface="Comic Sans MS"/>
                <a:cs typeface="Comic Sans MS"/>
              </a:rPr>
              <a:t>clippings applied to the soil.</a:t>
            </a:r>
            <a:endParaRPr lang="en-US" dirty="0">
              <a:latin typeface="Comic Sans MS"/>
              <a:cs typeface="Comic Sans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79000">
              <a:schemeClr val="bg2">
                <a:tint val="80000"/>
                <a:satMod val="300000"/>
              </a:schemeClr>
            </a:gs>
            <a:gs pos="100000">
              <a:schemeClr val="bg2">
                <a:shade val="30000"/>
                <a:satMod val="2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06756" y="1158241"/>
            <a:ext cx="3251443" cy="4480559"/>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sz="2400" dirty="0" smtClean="0">
                <a:solidFill>
                  <a:srgbClr val="FFFFFF"/>
                </a:solidFill>
                <a:latin typeface="Comic Sans MS"/>
                <a:cs typeface="Comic Sans MS"/>
              </a:rPr>
              <a:t>Transition to Organics is raising funds to support Ojai’s school gardens.</a:t>
            </a:r>
            <a:br>
              <a:rPr lang="en-US" sz="2400" dirty="0" smtClean="0">
                <a:solidFill>
                  <a:srgbClr val="FFFFFF"/>
                </a:solidFill>
                <a:latin typeface="Comic Sans MS"/>
                <a:cs typeface="Comic Sans MS"/>
              </a:rPr>
            </a:br>
            <a:r>
              <a:rPr lang="en-US" sz="2400" dirty="0" smtClean="0">
                <a:solidFill>
                  <a:srgbClr val="FFFFFF"/>
                </a:solidFill>
                <a:latin typeface="Comic Sans MS"/>
                <a:cs typeface="Comic Sans MS"/>
              </a:rPr>
              <a:t/>
            </a:r>
            <a:br>
              <a:rPr lang="en-US" sz="2400" dirty="0" smtClean="0">
                <a:solidFill>
                  <a:srgbClr val="FFFFFF"/>
                </a:solidFill>
                <a:latin typeface="Comic Sans MS"/>
                <a:cs typeface="Comic Sans MS"/>
              </a:rPr>
            </a:br>
            <a:r>
              <a:rPr lang="en-US" sz="2400" dirty="0" smtClean="0">
                <a:solidFill>
                  <a:srgbClr val="FFFFFF"/>
                </a:solidFill>
                <a:latin typeface="Comic Sans MS"/>
                <a:cs typeface="Comic Sans MS"/>
              </a:rPr>
              <a:t>We are working with Food For Thought Ojai, to support, educate and inspire school children and their families to make healthier food choices.</a:t>
            </a:r>
            <a:endParaRPr lang="en-US" sz="2400" dirty="0">
              <a:solidFill>
                <a:srgbClr val="FFFFFF"/>
              </a:solidFill>
              <a:latin typeface="Comic Sans MS"/>
              <a:cs typeface="Comic Sans MS"/>
            </a:endParaRPr>
          </a:p>
        </p:txBody>
      </p:sp>
      <p:sp>
        <p:nvSpPr>
          <p:cNvPr id="3" name="Subtitle 2"/>
          <p:cNvSpPr>
            <a:spLocks noGrp="1"/>
          </p:cNvSpPr>
          <p:nvPr>
            <p:ph type="subTitle" idx="1"/>
          </p:nvPr>
        </p:nvSpPr>
        <p:spPr>
          <a:xfrm>
            <a:off x="5065641" y="5818580"/>
            <a:ext cx="3542391" cy="911455"/>
          </a:xfrm>
        </p:spPr>
        <p:txBody>
          <a:bodyPr>
            <a:normAutofit fontScale="62500" lnSpcReduction="20000"/>
          </a:bodyPr>
          <a:lstStyle/>
          <a:p>
            <a:r>
              <a:rPr lang="en-US" dirty="0" smtClean="0">
                <a:solidFill>
                  <a:schemeClr val="bg1"/>
                </a:solidFill>
                <a:latin typeface="Comic Sans MS"/>
                <a:cs typeface="Comic Sans MS"/>
              </a:rPr>
              <a:t>Meiners Oaks Elementary School Garden</a:t>
            </a:r>
          </a:p>
          <a:p>
            <a:r>
              <a:rPr lang="en-US" dirty="0" smtClean="0">
                <a:solidFill>
                  <a:schemeClr val="bg1"/>
                </a:solidFill>
                <a:latin typeface="Comic Sans MS"/>
                <a:cs typeface="Comic Sans MS"/>
              </a:rPr>
              <a:t>April 17, 2013</a:t>
            </a:r>
            <a:endParaRPr lang="en-US" dirty="0">
              <a:solidFill>
                <a:schemeClr val="bg1"/>
              </a:solidFill>
              <a:latin typeface="Comic Sans MS"/>
              <a:cs typeface="Comic Sans MS"/>
            </a:endParaRPr>
          </a:p>
        </p:txBody>
      </p:sp>
      <p:pic>
        <p:nvPicPr>
          <p:cNvPr id="4" name="Picture 3"/>
          <p:cNvPicPr>
            <a:picLocks noChangeAspect="1"/>
          </p:cNvPicPr>
          <p:nvPr/>
        </p:nvPicPr>
        <p:blipFill>
          <a:blip r:embed="rId3"/>
          <a:stretch>
            <a:fillRect/>
          </a:stretch>
        </p:blipFill>
        <p:spPr bwMode="auto">
          <a:xfrm>
            <a:off x="798126" y="877875"/>
            <a:ext cx="4389120" cy="5852160"/>
          </a:xfrm>
          <a:prstGeom prst="rect">
            <a:avLst/>
          </a:prstGeom>
          <a:noFill/>
          <a:ln w="9525">
            <a:noFill/>
            <a:miter lim="800000"/>
            <a:headEnd/>
            <a:tailEnd/>
          </a:ln>
        </p:spPr>
      </p:pic>
      <p:sp>
        <p:nvSpPr>
          <p:cNvPr id="5" name="TextBox 4"/>
          <p:cNvSpPr txBox="1"/>
          <p:nvPr/>
        </p:nvSpPr>
        <p:spPr>
          <a:xfrm>
            <a:off x="1055378" y="293100"/>
            <a:ext cx="7402823" cy="584776"/>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3200" dirty="0" smtClean="0">
                <a:solidFill>
                  <a:schemeClr val="bg1"/>
                </a:solidFill>
                <a:latin typeface="Comic Sans MS"/>
                <a:cs typeface="Comic Sans MS"/>
              </a:rPr>
              <a:t>School Garden Project</a:t>
            </a:r>
            <a:endParaRPr lang="en-US" sz="3200" dirty="0">
              <a:solidFill>
                <a:schemeClr val="bg1"/>
              </a:solidFill>
              <a:latin typeface="Comic Sans MS"/>
              <a:cs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1553"/>
          </a:xfrm>
        </p:spPr>
        <p:txBody>
          <a:bodyPr>
            <a:normAutofit fontScale="90000"/>
          </a:bodyPr>
          <a:lstStyle/>
          <a:p>
            <a:r>
              <a:rPr lang="en-US" dirty="0" smtClean="0">
                <a:solidFill>
                  <a:srgbClr val="800000"/>
                </a:solidFill>
                <a:latin typeface="Comic Sans MS"/>
                <a:cs typeface="Comic Sans MS"/>
              </a:rPr>
              <a:t>San Antonio School Garden</a:t>
            </a:r>
            <a:endParaRPr lang="en-US" dirty="0">
              <a:solidFill>
                <a:srgbClr val="800000"/>
              </a:solidFill>
              <a:latin typeface="Comic Sans MS"/>
              <a:cs typeface="Comic Sans MS"/>
            </a:endParaRPr>
          </a:p>
        </p:txBody>
      </p:sp>
      <p:pic>
        <p:nvPicPr>
          <p:cNvPr id="4" name="Content Placeholder 3" descr="IMG_0567.jpg"/>
          <p:cNvPicPr>
            <a:picLocks noGrp="1" noChangeAspect="1"/>
          </p:cNvPicPr>
          <p:nvPr>
            <p:ph idx="1"/>
          </p:nvPr>
        </p:nvPicPr>
        <p:blipFill>
          <a:blip r:embed="rId2"/>
          <a:stretch>
            <a:fillRect/>
          </a:stretch>
        </p:blipFill>
        <p:spPr>
          <a:xfrm>
            <a:off x="802532" y="906191"/>
            <a:ext cx="4286250" cy="5951809"/>
          </a:xfrm>
        </p:spPr>
      </p:pic>
      <p:sp>
        <p:nvSpPr>
          <p:cNvPr id="6" name="TextBox 5"/>
          <p:cNvSpPr txBox="1"/>
          <p:nvPr/>
        </p:nvSpPr>
        <p:spPr>
          <a:xfrm>
            <a:off x="5548233" y="1136268"/>
            <a:ext cx="3138567" cy="5632312"/>
          </a:xfrm>
          <a:prstGeom prst="rect">
            <a:avLst/>
          </a:prstGeom>
          <a:noFill/>
        </p:spPr>
        <p:txBody>
          <a:bodyPr wrap="square" rtlCol="0">
            <a:spAutoFit/>
          </a:bodyPr>
          <a:lstStyle/>
          <a:p>
            <a:r>
              <a:rPr lang="en-US" dirty="0">
                <a:latin typeface="Comic Sans MS"/>
                <a:cs typeface="Comic Sans MS"/>
              </a:rPr>
              <a:t>Many Thanks to Diane Ladd and the “Heaven Sent” program, part of the Art and Culture TaskForce, for their generous contribution to Transition to Organics</a:t>
            </a:r>
            <a:r>
              <a:rPr lang="en-US" dirty="0" smtClean="0">
                <a:latin typeface="Comic Sans MS"/>
                <a:cs typeface="Comic Sans MS"/>
              </a:rPr>
              <a:t>’ </a:t>
            </a:r>
            <a:r>
              <a:rPr lang="en-US" dirty="0">
                <a:latin typeface="Comic Sans MS"/>
                <a:cs typeface="Comic Sans MS"/>
              </a:rPr>
              <a:t>School Gardens Project, making it possible for us to donate biodynamic compost to the school gardens. We deeply appreciate Diane’s commitment to help supply healthy food for the children in our community</a:t>
            </a:r>
            <a:r>
              <a:rPr lang="en-US" dirty="0" smtClean="0">
                <a:latin typeface="Comic Sans MS"/>
                <a:cs typeface="Comic Sans MS"/>
              </a:rPr>
              <a:t>.</a:t>
            </a:r>
          </a:p>
          <a:p>
            <a:endParaRPr lang="en-US" dirty="0" smtClean="0">
              <a:latin typeface="Comic Sans MS"/>
              <a:cs typeface="Comic Sans MS"/>
            </a:endParaRPr>
          </a:p>
          <a:p>
            <a:r>
              <a:rPr lang="en-US" dirty="0" smtClean="0">
                <a:latin typeface="Comic Sans MS"/>
                <a:cs typeface="Comic Sans MS"/>
              </a:rPr>
              <a:t>In Photo from L to R: </a:t>
            </a:r>
          </a:p>
          <a:p>
            <a:r>
              <a:rPr lang="en-US" dirty="0" smtClean="0">
                <a:latin typeface="Comic Sans MS"/>
                <a:cs typeface="Comic Sans MS"/>
              </a:rPr>
              <a:t>Principal Theresa Dutter</a:t>
            </a:r>
          </a:p>
          <a:p>
            <a:r>
              <a:rPr lang="en-US" dirty="0" smtClean="0">
                <a:latin typeface="Comic Sans MS"/>
                <a:cs typeface="Comic Sans MS"/>
              </a:rPr>
              <a:t>Patty Pagaling</a:t>
            </a:r>
          </a:p>
          <a:p>
            <a:r>
              <a:rPr lang="en-US" dirty="0" smtClean="0">
                <a:latin typeface="Comic Sans MS"/>
                <a:cs typeface="Comic Sans MS"/>
              </a:rPr>
              <a:t>Diane Ladd</a:t>
            </a:r>
          </a:p>
          <a:p>
            <a:r>
              <a:rPr lang="en-US" dirty="0" smtClean="0">
                <a:latin typeface="Comic Sans MS"/>
                <a:cs typeface="Comic Sans MS"/>
              </a:rPr>
              <a:t>         April 17, 2013</a:t>
            </a:r>
            <a:endParaRPr lang="en-US" dirty="0">
              <a:latin typeface="Comic Sans MS"/>
              <a:cs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6191"/>
          </a:xfrm>
        </p:spPr>
        <p:txBody>
          <a:bodyPr/>
          <a:lstStyle/>
          <a:p>
            <a:r>
              <a:rPr lang="en-US" dirty="0" smtClean="0">
                <a:solidFill>
                  <a:srgbClr val="800000"/>
                </a:solidFill>
                <a:latin typeface="Comic Sans MS"/>
                <a:cs typeface="Comic Sans MS"/>
              </a:rPr>
              <a:t>Nordhoff High School Garden</a:t>
            </a:r>
            <a:endParaRPr lang="en-US" dirty="0">
              <a:solidFill>
                <a:srgbClr val="800000"/>
              </a:solidFill>
              <a:latin typeface="Comic Sans MS"/>
              <a:cs typeface="Comic Sans MS"/>
            </a:endParaRPr>
          </a:p>
        </p:txBody>
      </p:sp>
      <p:pic>
        <p:nvPicPr>
          <p:cNvPr id="4" name="Content Placeholder 3" descr="IMG_0582.jpg"/>
          <p:cNvPicPr>
            <a:picLocks noGrp="1" noChangeAspect="1"/>
          </p:cNvPicPr>
          <p:nvPr>
            <p:ph idx="1"/>
          </p:nvPr>
        </p:nvPicPr>
        <p:blipFill>
          <a:blip r:embed="rId2"/>
          <a:srcRect l="-71221" r="-71221"/>
          <a:stretch>
            <a:fillRect/>
          </a:stretch>
        </p:blipFill>
        <p:spPr>
          <a:xfrm>
            <a:off x="-2456809" y="1180829"/>
            <a:ext cx="10059103" cy="5532120"/>
          </a:xfrm>
        </p:spPr>
      </p:pic>
      <p:sp>
        <p:nvSpPr>
          <p:cNvPr id="5" name="TextBox 4"/>
          <p:cNvSpPr txBox="1"/>
          <p:nvPr/>
        </p:nvSpPr>
        <p:spPr>
          <a:xfrm>
            <a:off x="4857490" y="1180829"/>
            <a:ext cx="3829310" cy="3816430"/>
          </a:xfrm>
          <a:prstGeom prst="rect">
            <a:avLst/>
          </a:prstGeom>
          <a:noFill/>
        </p:spPr>
        <p:txBody>
          <a:bodyPr wrap="square" rtlCol="0">
            <a:spAutoFit/>
          </a:bodyPr>
          <a:lstStyle/>
          <a:p>
            <a:r>
              <a:rPr lang="en-US" dirty="0" smtClean="0">
                <a:latin typeface="Comic Sans MS"/>
                <a:cs typeface="Comic Sans MS"/>
              </a:rPr>
              <a:t> </a:t>
            </a:r>
          </a:p>
          <a:p>
            <a:endParaRPr lang="en-US" sz="2800" dirty="0">
              <a:latin typeface="Comic Sans MS"/>
              <a:cs typeface="Comic Sans MS"/>
            </a:endParaRPr>
          </a:p>
          <a:p>
            <a:r>
              <a:rPr lang="en-US" sz="2800" dirty="0" smtClean="0">
                <a:solidFill>
                  <a:srgbClr val="800000"/>
                </a:solidFill>
                <a:latin typeface="Comic Sans MS"/>
                <a:cs typeface="Comic Sans MS"/>
              </a:rPr>
              <a:t>…Diane Ladd &amp; Zack visiting the Nordhoff High School Garden with Science Teacher Becky Beckett &amp; her class!</a:t>
            </a:r>
          </a:p>
          <a:p>
            <a:r>
              <a:rPr lang="en-US" sz="2800" dirty="0" smtClean="0">
                <a:solidFill>
                  <a:srgbClr val="800000"/>
                </a:solidFill>
                <a:latin typeface="Comic Sans MS"/>
                <a:cs typeface="Comic Sans MS"/>
              </a:rPr>
              <a:t>     April 17, 2013</a:t>
            </a:r>
            <a:endParaRPr lang="en-US" sz="2800" dirty="0">
              <a:solidFill>
                <a:srgbClr val="800000"/>
              </a:solidFill>
              <a:latin typeface="Comic Sans MS"/>
              <a:cs typeface="Comic Sans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800000"/>
                </a:solidFill>
                <a:latin typeface="Comic Sans MS"/>
                <a:cs typeface="Comic Sans MS"/>
              </a:rPr>
              <a:t>Hollygrove Giving Garden </a:t>
            </a:r>
            <a:br>
              <a:rPr lang="en-US" dirty="0" smtClean="0">
                <a:solidFill>
                  <a:srgbClr val="800000"/>
                </a:solidFill>
                <a:latin typeface="Comic Sans MS"/>
                <a:cs typeface="Comic Sans MS"/>
              </a:rPr>
            </a:br>
            <a:r>
              <a:rPr lang="en-US" sz="1800" dirty="0" smtClean="0">
                <a:solidFill>
                  <a:srgbClr val="800000"/>
                </a:solidFill>
                <a:latin typeface="Comic Sans MS"/>
                <a:cs typeface="Comic Sans MS"/>
              </a:rPr>
              <a:t>January 14, 2014 </a:t>
            </a:r>
            <a:endParaRPr lang="en-US" sz="1800" dirty="0">
              <a:solidFill>
                <a:srgbClr val="800000"/>
              </a:solidFill>
              <a:latin typeface="Comic Sans MS"/>
              <a:cs typeface="Comic Sans MS"/>
            </a:endParaRPr>
          </a:p>
        </p:txBody>
      </p:sp>
      <p:pic>
        <p:nvPicPr>
          <p:cNvPr id="4" name="Content Placeholder 3" descr="Hollygrove-1.JPG"/>
          <p:cNvPicPr>
            <a:picLocks noGrp="1" noChangeAspect="1"/>
          </p:cNvPicPr>
          <p:nvPr>
            <p:ph idx="1"/>
          </p:nvPr>
        </p:nvPicPr>
        <p:blipFill>
          <a:blip r:embed="rId2"/>
          <a:srcRect l="-18187" r="-18187"/>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latin typeface="Comic Sans MS"/>
                <a:cs typeface="Comic Sans MS"/>
              </a:rPr>
              <a:t>Stirring compost tea…</a:t>
            </a:r>
            <a:endParaRPr lang="en-US" dirty="0">
              <a:solidFill>
                <a:srgbClr val="800000"/>
              </a:solidFill>
              <a:latin typeface="Comic Sans MS"/>
              <a:cs typeface="Comic Sans MS"/>
            </a:endParaRPr>
          </a:p>
        </p:txBody>
      </p:sp>
      <p:pic>
        <p:nvPicPr>
          <p:cNvPr id="4" name="Content Placeholder 3" descr="Hollygrove-4.JPG"/>
          <p:cNvPicPr>
            <a:picLocks noGrp="1" noChangeAspect="1"/>
          </p:cNvPicPr>
          <p:nvPr>
            <p:ph idx="1"/>
          </p:nvPr>
        </p:nvPicPr>
        <p:blipFill>
          <a:blip r:embed="rId2"/>
          <a:srcRect l="-34476" r="-34476"/>
          <a:stretch>
            <a:fillRect/>
          </a:stretch>
        </p:blipFill>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3751"/>
          </a:xfrm>
        </p:spPr>
        <p:txBody>
          <a:bodyPr/>
          <a:lstStyle/>
          <a:p>
            <a:r>
              <a:rPr lang="en-US" sz="5400" dirty="0" smtClean="0">
                <a:solidFill>
                  <a:schemeClr val="bg1"/>
                </a:solidFill>
                <a:latin typeface="Comic Sans MS"/>
                <a:cs typeface="Comic Sans MS"/>
              </a:rPr>
              <a:t>Why Biodynamics?</a:t>
            </a:r>
            <a:endParaRPr lang="en-US" sz="5400" dirty="0">
              <a:solidFill>
                <a:schemeClr val="bg1"/>
              </a:solidFill>
              <a:latin typeface="Comic Sans MS"/>
              <a:cs typeface="Comic Sans MS"/>
            </a:endParaRPr>
          </a:p>
        </p:txBody>
      </p:sp>
      <p:pic>
        <p:nvPicPr>
          <p:cNvPr id="4" name="Content Placeholder 3" descr="OMOCOP poster.jpg"/>
          <p:cNvPicPr>
            <a:picLocks noGrp="1" noChangeAspect="1"/>
          </p:cNvPicPr>
          <p:nvPr>
            <p:ph idx="1"/>
          </p:nvPr>
        </p:nvPicPr>
        <p:blipFill>
          <a:blip r:embed="rId3"/>
          <a:srcRect l="-90506" r="-90506"/>
          <a:stretch>
            <a:fillRect/>
          </a:stretch>
        </p:blipFill>
        <p:spPr>
          <a:xfrm>
            <a:off x="-530607" y="1417320"/>
            <a:ext cx="9892837" cy="5440680"/>
          </a:xfr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8184"/>
          </a:xfrm>
        </p:spPr>
        <p:txBody>
          <a:bodyPr>
            <a:normAutofit/>
          </a:bodyPr>
          <a:lstStyle/>
          <a:p>
            <a:r>
              <a:rPr lang="en-US" sz="4800" dirty="0" smtClean="0">
                <a:solidFill>
                  <a:srgbClr val="800000"/>
                </a:solidFill>
                <a:latin typeface="Comic Sans MS"/>
                <a:cs typeface="Comic Sans MS"/>
              </a:rPr>
              <a:t>Because it works!</a:t>
            </a:r>
            <a:endParaRPr lang="en-US" sz="4800" dirty="0">
              <a:solidFill>
                <a:srgbClr val="800000"/>
              </a:solidFill>
              <a:latin typeface="Comic Sans MS"/>
              <a:cs typeface="Comic Sans MS"/>
            </a:endParaRPr>
          </a:p>
        </p:txBody>
      </p:sp>
      <p:pic>
        <p:nvPicPr>
          <p:cNvPr id="6" name="Content Placeholder 5" descr="Sacred Cow Bag front 3 8 14.png"/>
          <p:cNvPicPr>
            <a:picLocks noGrp="1" noChangeAspect="1"/>
          </p:cNvPicPr>
          <p:nvPr>
            <p:ph idx="1"/>
          </p:nvPr>
        </p:nvPicPr>
        <p:blipFill>
          <a:blip r:embed="rId2"/>
          <a:srcRect l="-74215" r="-74215"/>
          <a:stretch>
            <a:fillRect/>
          </a:stretch>
        </p:blipFill>
        <p:spPr>
          <a:xfrm>
            <a:off x="-488476" y="1252822"/>
            <a:ext cx="10059103" cy="5532120"/>
          </a:xfr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54340"/>
          </a:xfrm>
        </p:spPr>
        <p:txBody>
          <a:bodyPr/>
          <a:lstStyle/>
          <a:p>
            <a:r>
              <a:rPr lang="en-US" dirty="0" smtClean="0">
                <a:solidFill>
                  <a:srgbClr val="800000"/>
                </a:solidFill>
                <a:latin typeface="Comic Sans MS"/>
                <a:cs typeface="Comic Sans MS"/>
              </a:rPr>
              <a:t>Zack’s Organics</a:t>
            </a:r>
            <a:endParaRPr lang="en-US" dirty="0">
              <a:solidFill>
                <a:srgbClr val="800000"/>
              </a:solidFill>
              <a:latin typeface="Comic Sans MS"/>
              <a:cs typeface="Comic Sans MS"/>
            </a:endParaRPr>
          </a:p>
        </p:txBody>
      </p:sp>
      <p:pic>
        <p:nvPicPr>
          <p:cNvPr id="4" name="Content Placeholder 3" descr="IMG_1622_2_2.JPG"/>
          <p:cNvPicPr>
            <a:picLocks noGrp="1" noChangeAspect="1"/>
          </p:cNvPicPr>
          <p:nvPr>
            <p:ph idx="1"/>
          </p:nvPr>
        </p:nvPicPr>
        <p:blipFill>
          <a:blip r:embed="rId2"/>
          <a:stretch>
            <a:fillRect/>
          </a:stretch>
        </p:blipFill>
        <p:spPr>
          <a:xfrm>
            <a:off x="1554692" y="1128979"/>
            <a:ext cx="6034617" cy="4525963"/>
          </a:xfrm>
        </p:spPr>
      </p:pic>
      <p:sp>
        <p:nvSpPr>
          <p:cNvPr id="5" name="TextBox 4"/>
          <p:cNvSpPr txBox="1"/>
          <p:nvPr/>
        </p:nvSpPr>
        <p:spPr>
          <a:xfrm>
            <a:off x="457200" y="5654942"/>
            <a:ext cx="7935022" cy="707886"/>
          </a:xfrm>
          <a:prstGeom prst="rect">
            <a:avLst/>
          </a:prstGeom>
          <a:noFill/>
        </p:spPr>
        <p:txBody>
          <a:bodyPr wrap="square" rtlCol="0">
            <a:spAutoFit/>
          </a:bodyPr>
          <a:lstStyle/>
          <a:p>
            <a:pPr algn="ctr"/>
            <a:r>
              <a:rPr lang="en-US" sz="2000" dirty="0" smtClean="0">
                <a:solidFill>
                  <a:srgbClr val="800000"/>
                </a:solidFill>
                <a:latin typeface="Comic Sans MS"/>
                <a:cs typeface="Comic Sans MS"/>
              </a:rPr>
              <a:t>We have Sacred Cow Biodynamic Compost to enliven the soil!  </a:t>
            </a:r>
          </a:p>
          <a:p>
            <a:pPr algn="ctr"/>
            <a:r>
              <a:rPr lang="en-US" sz="2000" dirty="0" smtClean="0">
                <a:solidFill>
                  <a:srgbClr val="800000"/>
                </a:solidFill>
                <a:latin typeface="Comic Sans MS"/>
                <a:cs typeface="Comic Sans MS"/>
              </a:rPr>
              <a:t>Great for landscapes, gardens, orchards and farms!</a:t>
            </a:r>
            <a:endParaRPr lang="en-US" sz="2000" dirty="0">
              <a:solidFill>
                <a:srgbClr val="800000"/>
              </a:solidFill>
              <a:latin typeface="Comic Sans MS"/>
              <a:cs typeface="Comic Sans M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Comic Sans MS"/>
                <a:cs typeface="Comic Sans MS"/>
              </a:rPr>
              <a:t>Benefits of Biodynamic Compost</a:t>
            </a:r>
            <a:endParaRPr lang="en-US" b="1" dirty="0">
              <a:latin typeface="Comic Sans MS"/>
              <a:cs typeface="Comic Sans MS"/>
            </a:endParaRPr>
          </a:p>
        </p:txBody>
      </p:sp>
      <p:sp>
        <p:nvSpPr>
          <p:cNvPr id="3" name="Content Placeholder 2"/>
          <p:cNvSpPr>
            <a:spLocks noGrp="1"/>
          </p:cNvSpPr>
          <p:nvPr>
            <p:ph idx="1"/>
          </p:nvPr>
        </p:nvSpPr>
        <p:spPr/>
        <p:txBody>
          <a:bodyPr>
            <a:normAutofit lnSpcReduction="10000"/>
          </a:bodyPr>
          <a:lstStyle/>
          <a:p>
            <a:endParaRPr lang="en-US" dirty="0" smtClean="0">
              <a:latin typeface="Comic Sans MS"/>
              <a:cs typeface="Comic Sans MS"/>
            </a:endParaRPr>
          </a:p>
          <a:p>
            <a:r>
              <a:rPr lang="en-US" dirty="0" smtClean="0">
                <a:latin typeface="Comic Sans MS"/>
                <a:cs typeface="Comic Sans MS"/>
              </a:rPr>
              <a:t>Creates healthy soil</a:t>
            </a:r>
          </a:p>
          <a:p>
            <a:endParaRPr lang="en-US" dirty="0" smtClean="0">
              <a:latin typeface="Comic Sans MS"/>
              <a:cs typeface="Comic Sans MS"/>
            </a:endParaRPr>
          </a:p>
          <a:p>
            <a:r>
              <a:rPr lang="en-US" dirty="0" smtClean="0">
                <a:latin typeface="Comic Sans MS"/>
                <a:cs typeface="Comic Sans MS"/>
              </a:rPr>
              <a:t>Cuts down water usage</a:t>
            </a:r>
          </a:p>
          <a:p>
            <a:endParaRPr lang="en-US" dirty="0" smtClean="0">
              <a:latin typeface="Comic Sans MS"/>
              <a:cs typeface="Comic Sans MS"/>
            </a:endParaRPr>
          </a:p>
          <a:p>
            <a:r>
              <a:rPr lang="en-US" dirty="0" smtClean="0">
                <a:latin typeface="Comic Sans MS"/>
                <a:cs typeface="Comic Sans MS"/>
              </a:rPr>
              <a:t>Reduces or Eliminates Pest, Disease &amp; Fungus Problems</a:t>
            </a:r>
          </a:p>
          <a:p>
            <a:pPr>
              <a:buNone/>
            </a:pPr>
            <a:r>
              <a:rPr lang="en-US" dirty="0" smtClean="0">
                <a:latin typeface="Comic Sans MS"/>
                <a:cs typeface="Comic Sans MS"/>
              </a:rPr>
              <a:t>          </a:t>
            </a:r>
            <a:endParaRPr lang="en-US" dirty="0">
              <a:latin typeface="Comic Sans MS"/>
              <a:cs typeface="Comic Sans M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893697"/>
          </a:xfrm>
        </p:spPr>
        <p:txBody>
          <a:bodyPr>
            <a:normAutofit fontScale="90000"/>
          </a:bodyPr>
          <a:lstStyle/>
          <a:p>
            <a:r>
              <a:rPr lang="en-US" dirty="0" smtClean="0">
                <a:solidFill>
                  <a:srgbClr val="800000"/>
                </a:solidFill>
                <a:latin typeface="Comic Sans MS"/>
                <a:cs typeface="Comic Sans MS"/>
              </a:rPr>
              <a:t>Zack’s Organics now has California Grown, Certified Organic Alfalfa Hay available!</a:t>
            </a:r>
            <a:endParaRPr lang="en-US" dirty="0">
              <a:solidFill>
                <a:srgbClr val="800000"/>
              </a:solidFill>
              <a:latin typeface="Comic Sans MS"/>
              <a:cs typeface="Comic Sans MS"/>
            </a:endParaRPr>
          </a:p>
        </p:txBody>
      </p:sp>
      <p:pic>
        <p:nvPicPr>
          <p:cNvPr id="9" name="Picture 8"/>
          <p:cNvPicPr>
            <a:picLocks noChangeAspect="1"/>
          </p:cNvPicPr>
          <p:nvPr/>
        </p:nvPicPr>
        <p:blipFill>
          <a:blip r:embed="rId3"/>
          <a:stretch>
            <a:fillRect/>
          </a:stretch>
        </p:blipFill>
        <p:spPr>
          <a:xfrm>
            <a:off x="-5181600" y="-9575800"/>
            <a:ext cx="1005840" cy="1005840"/>
          </a:xfrm>
          <a:prstGeom prst="rect">
            <a:avLst/>
          </a:prstGeom>
        </p:spPr>
      </p:pic>
      <p:pic>
        <p:nvPicPr>
          <p:cNvPr id="10" name="Picture 9"/>
          <p:cNvPicPr>
            <a:picLocks noChangeAspect="1"/>
          </p:cNvPicPr>
          <p:nvPr/>
        </p:nvPicPr>
        <p:blipFill>
          <a:blip r:embed="rId3"/>
          <a:stretch>
            <a:fillRect/>
          </a:stretch>
        </p:blipFill>
        <p:spPr>
          <a:xfrm>
            <a:off x="1547582" y="-6256111"/>
            <a:ext cx="2084832" cy="2779776"/>
          </a:xfrm>
          <a:prstGeom prst="rect">
            <a:avLst/>
          </a:prstGeom>
        </p:spPr>
      </p:pic>
      <p:pic>
        <p:nvPicPr>
          <p:cNvPr id="12" name="Content Placeholder 11" descr="IMG_0336.jpg"/>
          <p:cNvPicPr>
            <a:picLocks noGrp="1" noChangeAspect="1"/>
          </p:cNvPicPr>
          <p:nvPr>
            <p:ph idx="1"/>
          </p:nvPr>
        </p:nvPicPr>
        <p:blipFill>
          <a:blip r:embed="rId4"/>
          <a:srcRect l="-71221" r="-71221"/>
          <a:stretch>
            <a:fillRect/>
          </a:stretch>
        </p:blipFill>
        <p:spPr>
          <a:xfrm>
            <a:off x="457200" y="2168334"/>
            <a:ext cx="8229600" cy="4525963"/>
          </a:xfr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latin typeface="Comic Sans MS"/>
                <a:cs typeface="Comic Sans MS"/>
              </a:rPr>
              <a:t>Transition to Organics Team</a:t>
            </a:r>
            <a:endParaRPr lang="en-US" dirty="0">
              <a:solidFill>
                <a:srgbClr val="800000"/>
              </a:solidFill>
              <a:latin typeface="Comic Sans MS"/>
              <a:cs typeface="Comic Sans MS"/>
            </a:endParaRPr>
          </a:p>
        </p:txBody>
      </p:sp>
      <p:sp>
        <p:nvSpPr>
          <p:cNvPr id="3" name="Content Placeholder 2"/>
          <p:cNvSpPr>
            <a:spLocks noGrp="1"/>
          </p:cNvSpPr>
          <p:nvPr>
            <p:ph idx="1"/>
          </p:nvPr>
        </p:nvSpPr>
        <p:spPr/>
        <p:txBody>
          <a:bodyPr>
            <a:normAutofit fontScale="77500" lnSpcReduction="20000"/>
          </a:bodyPr>
          <a:lstStyle/>
          <a:p>
            <a:endParaRPr lang="en-US" dirty="0" smtClean="0">
              <a:solidFill>
                <a:srgbClr val="800000"/>
              </a:solidFill>
              <a:latin typeface="Comic Sans MS"/>
              <a:cs typeface="Comic Sans MS"/>
            </a:endParaRPr>
          </a:p>
          <a:p>
            <a:r>
              <a:rPr lang="en-US" dirty="0" smtClean="0">
                <a:solidFill>
                  <a:srgbClr val="800000"/>
                </a:solidFill>
                <a:latin typeface="Comic Sans MS"/>
                <a:cs typeface="Comic Sans MS"/>
              </a:rPr>
              <a:t>Steve </a:t>
            </a:r>
            <a:r>
              <a:rPr lang="en-US" dirty="0">
                <a:solidFill>
                  <a:srgbClr val="800000"/>
                </a:solidFill>
                <a:latin typeface="Comic Sans MS"/>
                <a:cs typeface="Comic Sans MS"/>
              </a:rPr>
              <a:t>Sprinkel (Farmer &amp; the Cook,</a:t>
            </a:r>
            <a:r>
              <a:rPr lang="en-US" dirty="0" smtClean="0">
                <a:solidFill>
                  <a:srgbClr val="800000"/>
                </a:solidFill>
                <a:latin typeface="Comic Sans MS"/>
                <a:cs typeface="Comic Sans MS"/>
              </a:rPr>
              <a:t> Rancho Del Pueblo </a:t>
            </a:r>
            <a:r>
              <a:rPr lang="en-US" dirty="0">
                <a:solidFill>
                  <a:srgbClr val="800000"/>
                </a:solidFill>
                <a:latin typeface="Comic Sans MS"/>
                <a:cs typeface="Comic Sans MS"/>
              </a:rPr>
              <a:t>Farm</a:t>
            </a:r>
            <a:r>
              <a:rPr lang="en-US" dirty="0" smtClean="0">
                <a:solidFill>
                  <a:srgbClr val="800000"/>
                </a:solidFill>
                <a:latin typeface="Comic Sans MS"/>
                <a:cs typeface="Comic Sans MS"/>
              </a:rPr>
              <a:t>)  </a:t>
            </a:r>
          </a:p>
          <a:p>
            <a:r>
              <a:rPr lang="en-US" dirty="0" smtClean="0">
                <a:solidFill>
                  <a:srgbClr val="800000"/>
                </a:solidFill>
                <a:latin typeface="Comic Sans MS"/>
                <a:cs typeface="Comic Sans MS"/>
              </a:rPr>
              <a:t>Matt </a:t>
            </a:r>
            <a:r>
              <a:rPr lang="en-US" dirty="0">
                <a:solidFill>
                  <a:srgbClr val="800000"/>
                </a:solidFill>
                <a:latin typeface="Comic Sans MS"/>
                <a:cs typeface="Comic Sans MS"/>
              </a:rPr>
              <a:t>Boeck (organic horticulturist and pest control advisor</a:t>
            </a:r>
            <a:r>
              <a:rPr lang="en-US" dirty="0" smtClean="0">
                <a:solidFill>
                  <a:srgbClr val="800000"/>
                </a:solidFill>
                <a:latin typeface="Comic Sans MS"/>
                <a:cs typeface="Comic Sans MS"/>
              </a:rPr>
              <a:t>)</a:t>
            </a:r>
          </a:p>
          <a:p>
            <a:r>
              <a:rPr lang="en-US" dirty="0" smtClean="0">
                <a:solidFill>
                  <a:srgbClr val="800000"/>
                </a:solidFill>
                <a:latin typeface="Comic Sans MS"/>
                <a:cs typeface="Comic Sans MS"/>
              </a:rPr>
              <a:t>Basia Kenton (garden designer)</a:t>
            </a:r>
          </a:p>
          <a:p>
            <a:r>
              <a:rPr lang="en-US" dirty="0" smtClean="0">
                <a:solidFill>
                  <a:srgbClr val="800000"/>
                </a:solidFill>
                <a:latin typeface="Comic Sans MS"/>
                <a:cs typeface="Comic Sans MS"/>
              </a:rPr>
              <a:t>Gena </a:t>
            </a:r>
            <a:r>
              <a:rPr lang="en-US" dirty="0">
                <a:solidFill>
                  <a:srgbClr val="800000"/>
                </a:solidFill>
                <a:latin typeface="Comic Sans MS"/>
                <a:cs typeface="Comic Sans MS"/>
              </a:rPr>
              <a:t>Nonini (biodynamic expert and land manager for Marian Farms</a:t>
            </a:r>
            <a:r>
              <a:rPr lang="en-US" dirty="0" smtClean="0">
                <a:solidFill>
                  <a:srgbClr val="800000"/>
                </a:solidFill>
                <a:latin typeface="Comic Sans MS"/>
                <a:cs typeface="Comic Sans MS"/>
              </a:rPr>
              <a:t>) </a:t>
            </a:r>
          </a:p>
          <a:p>
            <a:pPr>
              <a:buNone/>
            </a:pPr>
            <a:r>
              <a:rPr lang="en-US" dirty="0" smtClean="0">
                <a:solidFill>
                  <a:srgbClr val="800000"/>
                </a:solidFill>
                <a:latin typeface="Comic Sans MS"/>
                <a:cs typeface="Comic Sans MS"/>
              </a:rPr>
              <a:t>   </a:t>
            </a:r>
          </a:p>
          <a:p>
            <a:pPr>
              <a:buNone/>
            </a:pPr>
            <a:r>
              <a:rPr lang="en-US" dirty="0" smtClean="0">
                <a:solidFill>
                  <a:srgbClr val="800000"/>
                </a:solidFill>
                <a:latin typeface="Comic Sans MS"/>
                <a:cs typeface="Comic Sans MS"/>
              </a:rPr>
              <a:t>   They </a:t>
            </a:r>
            <a:r>
              <a:rPr lang="en-US" dirty="0">
                <a:solidFill>
                  <a:srgbClr val="800000"/>
                </a:solidFill>
                <a:latin typeface="Comic Sans MS"/>
                <a:cs typeface="Comic Sans MS"/>
              </a:rPr>
              <a:t>are available for consultation and </a:t>
            </a:r>
            <a:r>
              <a:rPr lang="en-US" dirty="0" smtClean="0">
                <a:solidFill>
                  <a:srgbClr val="800000"/>
                </a:solidFill>
                <a:latin typeface="Comic Sans MS"/>
                <a:cs typeface="Comic Sans MS"/>
              </a:rPr>
              <a:t>advice on how </a:t>
            </a:r>
            <a:r>
              <a:rPr lang="en-US" dirty="0">
                <a:solidFill>
                  <a:srgbClr val="800000"/>
                </a:solidFill>
                <a:latin typeface="Comic Sans MS"/>
                <a:cs typeface="Comic Sans MS"/>
              </a:rPr>
              <a:t>to best begin and follow through with transitioning to organics.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570807"/>
          </a:xfrm>
        </p:spPr>
        <p:txBody>
          <a:bodyPr>
            <a:normAutofit/>
          </a:bodyPr>
          <a:lstStyle/>
          <a:p>
            <a:r>
              <a:rPr lang="en-US" dirty="0" smtClean="0">
                <a:solidFill>
                  <a:srgbClr val="800000"/>
                </a:solidFill>
                <a:latin typeface="Comic Sans MS"/>
                <a:cs typeface="Comic Sans MS"/>
              </a:rPr>
              <a:t>Healthy Solutions for Weed Control</a:t>
            </a:r>
            <a:endParaRPr lang="en-US" dirty="0">
              <a:solidFill>
                <a:srgbClr val="800000"/>
              </a:solidFill>
              <a:latin typeface="Comic Sans MS"/>
              <a:cs typeface="Comic Sans MS"/>
            </a:endParaRPr>
          </a:p>
        </p:txBody>
      </p:sp>
      <p:sp>
        <p:nvSpPr>
          <p:cNvPr id="5" name="Content Placeholder 4"/>
          <p:cNvSpPr>
            <a:spLocks noGrp="1"/>
          </p:cNvSpPr>
          <p:nvPr>
            <p:ph idx="1"/>
          </p:nvPr>
        </p:nvSpPr>
        <p:spPr>
          <a:xfrm>
            <a:off x="457200" y="1845444"/>
            <a:ext cx="8229600" cy="4525963"/>
          </a:xfrm>
        </p:spPr>
        <p:txBody>
          <a:bodyPr>
            <a:normAutofit/>
          </a:bodyPr>
          <a:lstStyle/>
          <a:p>
            <a:pPr>
              <a:buNone/>
            </a:pPr>
            <a:r>
              <a:rPr lang="en-US" dirty="0" smtClean="0">
                <a:latin typeface="Comic Sans MS"/>
                <a:cs typeface="Comic Sans MS"/>
              </a:rPr>
              <a:t>          </a:t>
            </a:r>
            <a:endParaRPr lang="en-US" dirty="0" smtClean="0">
              <a:solidFill>
                <a:srgbClr val="800000"/>
              </a:solidFill>
              <a:latin typeface="Comic Sans MS"/>
              <a:cs typeface="Comic Sans MS"/>
            </a:endParaRPr>
          </a:p>
          <a:p>
            <a:pPr>
              <a:buNone/>
            </a:pPr>
            <a:r>
              <a:rPr lang="en-US" dirty="0" smtClean="0">
                <a:solidFill>
                  <a:srgbClr val="800000"/>
                </a:solidFill>
                <a:latin typeface="Comic Sans MS"/>
                <a:cs typeface="Comic Sans MS"/>
              </a:rPr>
              <a:t>   Site</a:t>
            </a:r>
            <a:r>
              <a:rPr lang="en-US" dirty="0">
                <a:solidFill>
                  <a:srgbClr val="800000"/>
                </a:solidFill>
                <a:latin typeface="Comic Sans MS"/>
                <a:cs typeface="Comic Sans MS"/>
              </a:rPr>
              <a:t>-specific, efficient and timely use of safe alternatives, such as vinegar, flame torching (in spring, when weeds are just emerging), mulching, sheet mulching, utilizing goats as weed control, and other alternative methods.</a:t>
            </a:r>
          </a:p>
          <a:p>
            <a:pPr>
              <a:buNone/>
            </a:pPr>
            <a:endParaRPr lang="en-US" dirty="0">
              <a:latin typeface="Comic Sans MS"/>
              <a:cs typeface="Comic Sans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latin typeface="Comic Sans MS"/>
                <a:cs typeface="Comic Sans MS"/>
              </a:rPr>
              <a:t>Healthy Soil = Healthy Plants!</a:t>
            </a:r>
            <a:endParaRPr lang="en-US" dirty="0">
              <a:solidFill>
                <a:srgbClr val="800000"/>
              </a:solidFill>
              <a:latin typeface="Comic Sans MS"/>
              <a:cs typeface="Comic Sans MS"/>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800000"/>
                </a:solidFill>
                <a:latin typeface="Comic Sans MS"/>
                <a:cs typeface="Comic Sans MS"/>
              </a:rPr>
              <a:t> </a:t>
            </a:r>
            <a:r>
              <a:rPr lang="en-US" dirty="0">
                <a:solidFill>
                  <a:srgbClr val="800000"/>
                </a:solidFill>
                <a:latin typeface="Comic Sans MS"/>
                <a:cs typeface="Comic Sans MS"/>
              </a:rPr>
              <a:t>...Scientists are also discovering that a healthy soil ecosystem may sustain plants naturally, without chemical inputs. “The greater the soil diversity, the fewer diseases that emerge in plants,” said Eric B. Nelson, who studies soil and disease ecology at Cornell. Insects are also deterred by plants grown in healthy soils, he said</a:t>
            </a:r>
            <a:r>
              <a:rPr lang="en-US" dirty="0" smtClean="0">
                <a:solidFill>
                  <a:srgbClr val="800000"/>
                </a:solidFill>
                <a:latin typeface="Comic Sans MS"/>
                <a:cs typeface="Comic Sans MS"/>
              </a:rPr>
              <a:t>. </a:t>
            </a:r>
          </a:p>
          <a:p>
            <a:pPr>
              <a:buNone/>
            </a:pPr>
            <a:r>
              <a:rPr lang="en-US" dirty="0" smtClean="0">
                <a:latin typeface="Comic Sans MS"/>
                <a:cs typeface="Comic Sans MS"/>
              </a:rPr>
              <a:t>    </a:t>
            </a:r>
            <a:r>
              <a:rPr lang="en-US" sz="1730" dirty="0" smtClean="0">
                <a:solidFill>
                  <a:srgbClr val="0000FF"/>
                </a:solidFill>
                <a:latin typeface="Comic Sans MS"/>
                <a:cs typeface="Comic Sans MS"/>
              </a:rPr>
              <a:t>http://www.nytimes.com/2013/05/12/opinion/sunday/the-hidden-world-of-soil-under-our-feet.html?pagewanted=all</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rotWithShape="1">
          <a:gsLst>
            <a:gs pos="40000">
              <a:schemeClr val="bg2">
                <a:tint val="80000"/>
                <a:satMod val="30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800000"/>
                </a:solidFill>
                <a:latin typeface="Comic Sans MS"/>
                <a:cs typeface="Comic Sans MS"/>
              </a:rPr>
              <a:t>Safe</a:t>
            </a:r>
            <a:r>
              <a:rPr lang="en-US" dirty="0">
                <a:solidFill>
                  <a:srgbClr val="800000"/>
                </a:solidFill>
                <a:latin typeface="Comic Sans MS"/>
                <a:cs typeface="Comic Sans MS"/>
              </a:rPr>
              <a:t>, Alternative Treatments for Asian Citrus </a:t>
            </a:r>
            <a:r>
              <a:rPr lang="en-US" dirty="0" smtClean="0">
                <a:solidFill>
                  <a:srgbClr val="800000"/>
                </a:solidFill>
                <a:latin typeface="Comic Sans MS"/>
                <a:cs typeface="Comic Sans MS"/>
              </a:rPr>
              <a:t>Psyllid</a:t>
            </a:r>
            <a:endParaRPr lang="en-US" dirty="0">
              <a:solidFill>
                <a:srgbClr val="800000"/>
              </a:solidFill>
              <a:latin typeface="Comic Sans MS"/>
              <a:cs typeface="Comic Sans MS"/>
            </a:endParaRPr>
          </a:p>
        </p:txBody>
      </p:sp>
      <p:sp>
        <p:nvSpPr>
          <p:cNvPr id="3" name="Content Placeholder 2"/>
          <p:cNvSpPr>
            <a:spLocks noGrp="1"/>
          </p:cNvSpPr>
          <p:nvPr>
            <p:ph idx="1"/>
          </p:nvPr>
        </p:nvSpPr>
        <p:spPr/>
        <p:txBody>
          <a:bodyPr>
            <a:normAutofit lnSpcReduction="10000"/>
          </a:bodyPr>
          <a:lstStyle/>
          <a:p>
            <a:pPr algn="ctr">
              <a:buNone/>
            </a:pPr>
            <a:r>
              <a:rPr lang="en-US" sz="2000" dirty="0" smtClean="0">
                <a:solidFill>
                  <a:srgbClr val="800000"/>
                </a:solidFill>
                <a:latin typeface="Comic Sans MS"/>
                <a:cs typeface="Comic Sans MS"/>
              </a:rPr>
              <a:t>Remember:  Healthy Soil = Healthy Trees!  </a:t>
            </a:r>
          </a:p>
          <a:p>
            <a:pPr algn="ctr">
              <a:buNone/>
            </a:pPr>
            <a:r>
              <a:rPr lang="en-US" sz="2000" dirty="0" smtClean="0">
                <a:solidFill>
                  <a:srgbClr val="800000"/>
                </a:solidFill>
                <a:latin typeface="Comic Sans MS"/>
                <a:cs typeface="Comic Sans MS"/>
              </a:rPr>
              <a:t>Enliven &amp; Enrich the Soil with Organic/Biodynamic Compost.</a:t>
            </a:r>
          </a:p>
          <a:p>
            <a:pPr>
              <a:buNone/>
            </a:pPr>
            <a:endParaRPr lang="en-US" sz="2000" dirty="0" smtClean="0">
              <a:solidFill>
                <a:srgbClr val="800000"/>
              </a:solidFill>
              <a:latin typeface="Comic Sans MS"/>
              <a:cs typeface="Comic Sans MS"/>
            </a:endParaRPr>
          </a:p>
          <a:p>
            <a:pPr>
              <a:buNone/>
            </a:pPr>
            <a:r>
              <a:rPr lang="en-US" sz="2000" dirty="0" smtClean="0">
                <a:solidFill>
                  <a:srgbClr val="800000"/>
                </a:solidFill>
                <a:latin typeface="Comic Sans MS"/>
                <a:cs typeface="Comic Sans MS"/>
              </a:rPr>
              <a:t>     “Soaps </a:t>
            </a:r>
            <a:r>
              <a:rPr lang="en-US" sz="2000" dirty="0">
                <a:solidFill>
                  <a:srgbClr val="800000"/>
                </a:solidFill>
                <a:latin typeface="Comic Sans MS"/>
                <a:cs typeface="Comic Sans MS"/>
              </a:rPr>
              <a:t>may be effective as an alternative to conventional </a:t>
            </a:r>
            <a:r>
              <a:rPr lang="en-US" sz="2000" dirty="0" smtClean="0">
                <a:solidFill>
                  <a:srgbClr val="800000"/>
                </a:solidFill>
                <a:latin typeface="Comic Sans MS"/>
                <a:cs typeface="Comic Sans MS"/>
              </a:rPr>
              <a:t>pesticides to </a:t>
            </a:r>
            <a:r>
              <a:rPr lang="en-US" sz="2000" dirty="0">
                <a:solidFill>
                  <a:srgbClr val="800000"/>
                </a:solidFill>
                <a:latin typeface="Comic Sans MS"/>
                <a:cs typeface="Comic Sans MS"/>
              </a:rPr>
              <a:t>manage psyllid adults and nymphs and in areas where conventional pesticides cannot be used, such as organic groves and urban landscapes</a:t>
            </a:r>
            <a:r>
              <a:rPr lang="en-US" sz="2000" dirty="0" smtClean="0">
                <a:solidFill>
                  <a:srgbClr val="800000"/>
                </a:solidFill>
                <a:latin typeface="Comic Sans MS"/>
                <a:cs typeface="Comic Sans MS"/>
              </a:rPr>
              <a:t>.”</a:t>
            </a:r>
          </a:p>
          <a:p>
            <a:pPr algn="ctr">
              <a:buNone/>
            </a:pPr>
            <a:r>
              <a:rPr lang="en-US" sz="2000" dirty="0" smtClean="0">
                <a:solidFill>
                  <a:srgbClr val="0000FF"/>
                </a:solidFill>
                <a:latin typeface="Comic Sans MS"/>
                <a:cs typeface="Comic Sans MS"/>
                <a:hlinkClick r:id="rId2"/>
              </a:rPr>
              <a:t>http://www.ars.usda.gov/research/publications/publications.htm?seq_no_115=275704</a:t>
            </a:r>
            <a:endParaRPr lang="en-US" sz="2000" dirty="0" smtClean="0">
              <a:solidFill>
                <a:srgbClr val="0000FF"/>
              </a:solidFill>
              <a:latin typeface="Comic Sans MS"/>
              <a:cs typeface="Comic Sans MS"/>
            </a:endParaRPr>
          </a:p>
          <a:p>
            <a:pPr>
              <a:buNone/>
            </a:pPr>
            <a:endParaRPr lang="en-US" sz="2000" dirty="0" smtClean="0">
              <a:solidFill>
                <a:srgbClr val="0000FF"/>
              </a:solidFill>
              <a:latin typeface="Comic Sans MS"/>
              <a:cs typeface="Comic Sans MS"/>
            </a:endParaRPr>
          </a:p>
          <a:p>
            <a:pPr>
              <a:buNone/>
            </a:pPr>
            <a:r>
              <a:rPr lang="en-US" sz="2000" dirty="0" smtClean="0">
                <a:solidFill>
                  <a:srgbClr val="800000"/>
                </a:solidFill>
                <a:latin typeface="Comic Sans MS"/>
                <a:cs typeface="Comic Sans MS"/>
              </a:rPr>
              <a:t>     LA </a:t>
            </a:r>
            <a:r>
              <a:rPr lang="en-US" sz="2000" dirty="0">
                <a:solidFill>
                  <a:srgbClr val="800000"/>
                </a:solidFill>
                <a:latin typeface="Comic Sans MS"/>
                <a:cs typeface="Comic Sans MS"/>
              </a:rPr>
              <a:t>County Plant Pathologist</a:t>
            </a:r>
            <a:r>
              <a:rPr lang="en-US" sz="2000" dirty="0" smtClean="0">
                <a:solidFill>
                  <a:srgbClr val="800000"/>
                </a:solidFill>
                <a:latin typeface="Comic Sans MS"/>
                <a:cs typeface="Comic Sans MS"/>
              </a:rPr>
              <a:t> stated  </a:t>
            </a:r>
            <a:r>
              <a:rPr lang="en-US" sz="2000" dirty="0">
                <a:solidFill>
                  <a:srgbClr val="800000"/>
                </a:solidFill>
                <a:latin typeface="Comic Sans MS"/>
                <a:cs typeface="Comic Sans MS"/>
              </a:rPr>
              <a:t>that for the Asian </a:t>
            </a:r>
            <a:r>
              <a:rPr lang="en-US" sz="2000" dirty="0" smtClean="0">
                <a:solidFill>
                  <a:srgbClr val="800000"/>
                </a:solidFill>
                <a:latin typeface="Comic Sans MS"/>
                <a:cs typeface="Comic Sans MS"/>
              </a:rPr>
              <a:t>Psyllid, </a:t>
            </a:r>
            <a:r>
              <a:rPr lang="en-US" sz="2000" dirty="0">
                <a:solidFill>
                  <a:srgbClr val="800000"/>
                </a:solidFill>
                <a:latin typeface="Comic Sans MS"/>
                <a:cs typeface="Comic Sans MS"/>
              </a:rPr>
              <a:t>there are effective alternative organic preventives &amp; treatments, such as Neem Oil &amp; Soap, and the beetle and wasp </a:t>
            </a:r>
            <a:r>
              <a:rPr lang="en-US" sz="2000" dirty="0" smtClean="0">
                <a:solidFill>
                  <a:srgbClr val="800000"/>
                </a:solidFill>
                <a:latin typeface="Comic Sans MS"/>
                <a:cs typeface="Comic Sans MS"/>
              </a:rPr>
              <a:t>predators.</a:t>
            </a:r>
          </a:p>
          <a:p>
            <a:pPr>
              <a:buNone/>
            </a:pPr>
            <a:endParaRPr lang="en-US" sz="1800" dirty="0">
              <a:solidFill>
                <a:srgbClr val="0000FF"/>
              </a:solidFill>
              <a:latin typeface="Comic Sans MS"/>
              <a:cs typeface="Comic Sans M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rotWithShape="1">
          <a:gsLst>
            <a:gs pos="51000">
              <a:schemeClr val="bg2">
                <a:tint val="80000"/>
                <a:satMod val="30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a:cs typeface="Comic Sans MS"/>
              </a:rPr>
              <a:t/>
            </a:r>
            <a:br>
              <a:rPr lang="en-US" dirty="0" smtClean="0">
                <a:latin typeface="Comic Sans MS"/>
                <a:cs typeface="Comic Sans MS"/>
              </a:rPr>
            </a:br>
            <a:r>
              <a:rPr lang="en-US" sz="3556" dirty="0" smtClean="0">
                <a:solidFill>
                  <a:schemeClr val="accent6">
                    <a:lumMod val="50000"/>
                  </a:schemeClr>
                </a:solidFill>
                <a:latin typeface="Comic Sans MS"/>
                <a:cs typeface="Comic Sans MS"/>
              </a:rPr>
              <a:t>We gratefully accept tax-deductible donations to continue &amp; expand our work!</a:t>
            </a:r>
            <a:r>
              <a:rPr lang="en-US" dirty="0" smtClean="0">
                <a:solidFill>
                  <a:schemeClr val="accent6">
                    <a:lumMod val="50000"/>
                  </a:schemeClr>
                </a:solidFill>
                <a:latin typeface="Comic Sans MS"/>
                <a:cs typeface="Comic Sans MS"/>
              </a:rPr>
              <a:t/>
            </a:r>
            <a:br>
              <a:rPr lang="en-US" dirty="0" smtClean="0">
                <a:solidFill>
                  <a:schemeClr val="accent6">
                    <a:lumMod val="50000"/>
                  </a:schemeClr>
                </a:solidFill>
                <a:latin typeface="Comic Sans MS"/>
                <a:cs typeface="Comic Sans MS"/>
              </a:rPr>
            </a:br>
            <a:endParaRPr lang="en-US" dirty="0">
              <a:solidFill>
                <a:schemeClr val="accent6">
                  <a:lumMod val="50000"/>
                </a:schemeClr>
              </a:solidFill>
            </a:endParaRPr>
          </a:p>
        </p:txBody>
      </p:sp>
      <p:sp>
        <p:nvSpPr>
          <p:cNvPr id="3" name="Content Placeholder 2"/>
          <p:cNvSpPr>
            <a:spLocks noGrp="1"/>
          </p:cNvSpPr>
          <p:nvPr>
            <p:ph idx="1"/>
          </p:nvPr>
        </p:nvSpPr>
        <p:spPr/>
        <p:txBody>
          <a:bodyPr>
            <a:normAutofit fontScale="77500" lnSpcReduction="20000"/>
          </a:bodyPr>
          <a:lstStyle/>
          <a:p>
            <a:pPr algn="ctr">
              <a:buNone/>
            </a:pPr>
            <a:r>
              <a:rPr lang="en-US" u="sng" dirty="0" smtClean="0">
                <a:solidFill>
                  <a:srgbClr val="3366FF"/>
                </a:solidFill>
                <a:latin typeface="Comic Sans MS"/>
                <a:cs typeface="Comic Sans MS"/>
                <a:hlinkClick r:id="rId2"/>
              </a:rPr>
              <a:t>www.transition</a:t>
            </a:r>
            <a:r>
              <a:rPr lang="en-US" u="sng" dirty="0">
                <a:solidFill>
                  <a:srgbClr val="3366FF"/>
                </a:solidFill>
                <a:latin typeface="Comic Sans MS"/>
                <a:cs typeface="Comic Sans MS"/>
                <a:hlinkClick r:id="rId2"/>
              </a:rPr>
              <a:t>-to-organics.org</a:t>
            </a:r>
            <a:r>
              <a:rPr lang="en-US" dirty="0">
                <a:solidFill>
                  <a:srgbClr val="3366FF"/>
                </a:solidFill>
                <a:latin typeface="Comic Sans MS"/>
                <a:cs typeface="Comic Sans MS"/>
              </a:rPr>
              <a:t>  </a:t>
            </a:r>
          </a:p>
          <a:p>
            <a:pPr algn="ctr">
              <a:buNone/>
            </a:pPr>
            <a:r>
              <a:rPr lang="en-US" dirty="0">
                <a:solidFill>
                  <a:srgbClr val="984807"/>
                </a:solidFill>
                <a:latin typeface="Comic Sans MS"/>
                <a:cs typeface="Comic Sans MS"/>
              </a:rPr>
              <a:t>ph: 805-646-</a:t>
            </a:r>
            <a:r>
              <a:rPr lang="en-US" dirty="0" smtClean="0">
                <a:solidFill>
                  <a:srgbClr val="984807"/>
                </a:solidFill>
                <a:latin typeface="Comic Sans MS"/>
                <a:cs typeface="Comic Sans MS"/>
              </a:rPr>
              <a:t>4294</a:t>
            </a:r>
          </a:p>
          <a:p>
            <a:pPr algn="ctr">
              <a:buNone/>
            </a:pPr>
            <a:endParaRPr lang="en-US" dirty="0" smtClean="0">
              <a:solidFill>
                <a:srgbClr val="984807"/>
              </a:solidFill>
              <a:latin typeface="Comic Sans MS"/>
              <a:cs typeface="Comic Sans MS"/>
            </a:endParaRPr>
          </a:p>
          <a:p>
            <a:pPr algn="ctr">
              <a:buNone/>
            </a:pPr>
            <a:r>
              <a:rPr lang="en-US" dirty="0" smtClean="0">
                <a:solidFill>
                  <a:srgbClr val="984807"/>
                </a:solidFill>
                <a:latin typeface="Comic Sans MS"/>
                <a:cs typeface="Comic Sans MS"/>
              </a:rPr>
              <a:t>You can donate online, or </a:t>
            </a:r>
            <a:r>
              <a:rPr lang="en-US" dirty="0">
                <a:solidFill>
                  <a:srgbClr val="984807"/>
                </a:solidFill>
                <a:latin typeface="Comic Sans MS"/>
                <a:cs typeface="Comic Sans MS"/>
              </a:rPr>
              <a:t>send your tax-deductible donation, check payable to:</a:t>
            </a:r>
          </a:p>
          <a:p>
            <a:pPr algn="ctr">
              <a:buNone/>
            </a:pPr>
            <a:r>
              <a:rPr lang="en-US" dirty="0">
                <a:solidFill>
                  <a:srgbClr val="984807"/>
                </a:solidFill>
                <a:latin typeface="Comic Sans MS"/>
                <a:cs typeface="Comic Sans MS"/>
              </a:rPr>
              <a:t>Blackbird Foundation,</a:t>
            </a:r>
            <a:r>
              <a:rPr lang="en-US" dirty="0" smtClean="0">
                <a:solidFill>
                  <a:srgbClr val="984807"/>
                </a:solidFill>
                <a:latin typeface="Comic Sans MS"/>
                <a:cs typeface="Comic Sans MS"/>
              </a:rPr>
              <a:t> </a:t>
            </a:r>
          </a:p>
          <a:p>
            <a:pPr algn="ctr">
              <a:buNone/>
            </a:pPr>
            <a:r>
              <a:rPr lang="en-US" dirty="0" smtClean="0">
                <a:solidFill>
                  <a:srgbClr val="984807"/>
                </a:solidFill>
                <a:latin typeface="Comic Sans MS"/>
                <a:cs typeface="Comic Sans MS"/>
              </a:rPr>
              <a:t>with notation:  for </a:t>
            </a:r>
            <a:r>
              <a:rPr lang="en-US" dirty="0">
                <a:solidFill>
                  <a:srgbClr val="984807"/>
                </a:solidFill>
                <a:latin typeface="Comic Sans MS"/>
                <a:cs typeface="Comic Sans MS"/>
              </a:rPr>
              <a:t>TTO                                                                                           </a:t>
            </a:r>
            <a:r>
              <a:rPr lang="en-US" dirty="0" smtClean="0">
                <a:solidFill>
                  <a:srgbClr val="984807"/>
                </a:solidFill>
                <a:latin typeface="Comic Sans MS"/>
                <a:cs typeface="Comic Sans MS"/>
              </a:rPr>
              <a:t> </a:t>
            </a:r>
          </a:p>
          <a:p>
            <a:pPr algn="ctr">
              <a:buNone/>
            </a:pPr>
            <a:endParaRPr lang="en-US" dirty="0">
              <a:solidFill>
                <a:srgbClr val="984807"/>
              </a:solidFill>
              <a:latin typeface="Comic Sans MS"/>
              <a:cs typeface="Comic Sans MS"/>
            </a:endParaRPr>
          </a:p>
          <a:p>
            <a:pPr algn="ctr">
              <a:buNone/>
            </a:pPr>
            <a:r>
              <a:rPr lang="en-US" dirty="0" smtClean="0">
                <a:solidFill>
                  <a:srgbClr val="984807"/>
                </a:solidFill>
                <a:latin typeface="Comic Sans MS"/>
                <a:cs typeface="Comic Sans MS"/>
              </a:rPr>
              <a:t>Mail </a:t>
            </a:r>
            <a:r>
              <a:rPr lang="en-US" dirty="0">
                <a:solidFill>
                  <a:srgbClr val="984807"/>
                </a:solidFill>
                <a:latin typeface="Comic Sans MS"/>
                <a:cs typeface="Comic Sans MS"/>
              </a:rPr>
              <a:t>check to:                                                                                                                                          Transition to Organics 1129 Maricopa Hwy, #190,</a:t>
            </a:r>
            <a:r>
              <a:rPr lang="en-US" dirty="0" smtClean="0">
                <a:solidFill>
                  <a:srgbClr val="984807"/>
                </a:solidFill>
                <a:latin typeface="Comic Sans MS"/>
                <a:cs typeface="Comic Sans MS"/>
              </a:rPr>
              <a:t> </a:t>
            </a:r>
          </a:p>
          <a:p>
            <a:pPr algn="ctr">
              <a:buNone/>
            </a:pPr>
            <a:r>
              <a:rPr lang="en-US" dirty="0" smtClean="0">
                <a:solidFill>
                  <a:srgbClr val="984807"/>
                </a:solidFill>
                <a:latin typeface="Comic Sans MS"/>
                <a:cs typeface="Comic Sans MS"/>
              </a:rPr>
              <a:t>   Ojai</a:t>
            </a:r>
            <a:r>
              <a:rPr lang="en-US" dirty="0">
                <a:solidFill>
                  <a:srgbClr val="984807"/>
                </a:solidFill>
                <a:latin typeface="Comic Sans MS"/>
                <a:cs typeface="Comic Sans MS"/>
              </a:rPr>
              <a:t>, CA </a:t>
            </a:r>
            <a:r>
              <a:rPr lang="en-US" dirty="0" smtClean="0">
                <a:solidFill>
                  <a:srgbClr val="984807"/>
                </a:solidFill>
                <a:latin typeface="Comic Sans MS"/>
                <a:cs typeface="Comic Sans MS"/>
              </a:rPr>
              <a:t>93023</a:t>
            </a:r>
          </a:p>
          <a:p>
            <a:pPr algn="ctr">
              <a:buNone/>
            </a:pPr>
            <a:endParaRPr lang="en-US" dirty="0" smtClean="0">
              <a:solidFill>
                <a:srgbClr val="984807"/>
              </a:solidFill>
              <a:latin typeface="Comic Sans MS"/>
              <a:cs typeface="Comic Sans MS"/>
            </a:endParaRP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800000"/>
                </a:solidFill>
                <a:latin typeface="Comic Sans MS"/>
                <a:cs typeface="Comic Sans MS"/>
              </a:rPr>
              <a:t>Thank you!</a:t>
            </a:r>
            <a:endParaRPr lang="en-US" dirty="0">
              <a:solidFill>
                <a:srgbClr val="800000"/>
              </a:solidFill>
              <a:latin typeface="Comic Sans MS"/>
              <a:cs typeface="Comic Sans MS"/>
            </a:endParaRPr>
          </a:p>
        </p:txBody>
      </p:sp>
      <p:pic>
        <p:nvPicPr>
          <p:cNvPr id="4" name="P 1" descr="IMG_1622_2_2.JPG"/>
          <p:cNvPicPr>
            <a:picLocks noGrp="1"/>
          </p:cNvPicPr>
          <p:nvPr>
            <p:ph idx="1"/>
          </p:nvPr>
        </p:nvPicPr>
        <p:blipFill>
          <a:blip r:embed="rId3"/>
          <a:srcRect l="-33100" r="-33100"/>
          <a:stretch>
            <a:fillRect/>
          </a:stretch>
        </p:blipFill>
        <p:spPr>
          <a:xfrm>
            <a:off x="457200" y="1730467"/>
            <a:ext cx="8229600" cy="4525963"/>
          </a:xfrm>
          <a:prstGeom prst="rect">
            <a:avLst/>
          </a:prstGeom>
        </p:spPr>
      </p:pic>
    </p:spTree>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09784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726</TotalTime>
  <Words>1229</Words>
  <Application>Microsoft Macintosh PowerPoint</Application>
  <PresentationFormat>On-screen Show (4:3)</PresentationFormat>
  <Paragraphs>129</Paragraphs>
  <Slides>24</Slides>
  <Notes>8</Notes>
  <HiddenSlides>0</HiddenSlides>
  <MMClips>0</MMClips>
  <ScaleCrop>false</ScaleCrop>
  <HeadingPairs>
    <vt:vector size="4" baseType="variant">
      <vt:variant>
        <vt:lpstr>Design Template</vt:lpstr>
      </vt:variant>
      <vt:variant>
        <vt:i4>1</vt:i4>
      </vt:variant>
      <vt:variant>
        <vt:lpstr>Slide Titles</vt:lpstr>
      </vt:variant>
      <vt:variant>
        <vt:i4>24</vt:i4>
      </vt:variant>
    </vt:vector>
  </HeadingPairs>
  <TitlesOfParts>
    <vt:vector size="25" baseType="lpstr">
      <vt:lpstr>Office Theme</vt:lpstr>
      <vt:lpstr>Transition to Organics!</vt:lpstr>
      <vt:lpstr>Transition to Organics</vt:lpstr>
      <vt:lpstr>2011 Ojai Valley Wide Discussion:  Next steps to make Ojai Valley a model green &amp; sustainable community</vt:lpstr>
      <vt:lpstr>Organic Ojai Map Project</vt:lpstr>
      <vt:lpstr>Compost!</vt:lpstr>
      <vt:lpstr>Making your own compost </vt:lpstr>
      <vt:lpstr> INSTRUCTIONS FOR FAST COMPOSTING </vt:lpstr>
      <vt:lpstr>Herbicide Carryover in Hay, Manure, Compost, and Grass Clippings</vt:lpstr>
      <vt:lpstr>Transition to Organics is raising funds to support Ojai’s school gardens.  We are working with Food For Thought Ojai, to support, educate and inspire school children and their families to make healthier food choices.</vt:lpstr>
      <vt:lpstr>San Antonio School Garden</vt:lpstr>
      <vt:lpstr>Nordhoff High School Garden</vt:lpstr>
      <vt:lpstr>Hollygrove Giving Garden  January 14, 2014 </vt:lpstr>
      <vt:lpstr>Stirring compost tea…</vt:lpstr>
      <vt:lpstr>Why Biodynamics?</vt:lpstr>
      <vt:lpstr>Because it works!</vt:lpstr>
      <vt:lpstr>Zack’s Organics</vt:lpstr>
      <vt:lpstr>Benefits of Biodynamic Compost</vt:lpstr>
      <vt:lpstr>Zack’s Organics now has California Grown, Certified Organic Alfalfa Hay available!</vt:lpstr>
      <vt:lpstr>Transition to Organics Team</vt:lpstr>
      <vt:lpstr>Healthy Solutions for Weed Control</vt:lpstr>
      <vt:lpstr>Healthy Soil = Healthy Plants!</vt:lpstr>
      <vt:lpstr>Safe, Alternative Treatments for Asian Citrus Psyllid</vt:lpstr>
      <vt:lpstr> We gratefully accept tax-deductible donations to continue &amp; expand our work! </vt:lpstr>
      <vt:lpstr>Thank you!</vt:lpstr>
    </vt:vector>
  </TitlesOfParts>
  <Company>Pesticide Free Ojai Valley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to Organics!</dc:title>
  <dc:creator>Patricia Pagaling</dc:creator>
  <cp:lastModifiedBy>Patricia Pagaling</cp:lastModifiedBy>
  <cp:revision>31</cp:revision>
  <dcterms:created xsi:type="dcterms:W3CDTF">2014-04-16T15:52:29Z</dcterms:created>
  <dcterms:modified xsi:type="dcterms:W3CDTF">2014-04-16T20:56:38Z</dcterms:modified>
</cp:coreProperties>
</file>